
<file path=[Content_Types].xml><?xml version="1.0" encoding="utf-8"?>
<Types xmlns="http://schemas.openxmlformats.org/package/2006/content-types">
  <Override PartName="/ppt/slideLayouts/slideLayout10.xml" ContentType="application/vnd.openxmlformats-officedocument.presentationml.slideLayout+xml"/>
  <Default Extension="bin" ContentType="application/vnd.openxmlformats-officedocument.presentationml.printerSettings"/>
  <Override PartName="/ppt/slides/slide14.xml" ContentType="application/vnd.openxmlformats-officedocument.presentationml.slide+xml"/>
  <Default Extension="rels" ContentType="application/vnd.openxmlformats-package.relationships+xml"/>
  <Override PartName="/ppt/notesSlides/notesSlide16.xml" ContentType="application/vnd.openxmlformats-officedocument.presentationml.notesSlide+xml"/>
  <Override PartName="/ppt/diagrams/colors1.xml" ContentType="application/vnd.openxmlformats-officedocument.drawingml.diagramColors+xml"/>
  <Default Extension="xml" ContentType="application/xml"/>
  <Override PartName="/ppt/tableStyles.xml" ContentType="application/vnd.openxmlformats-officedocument.presentationml.tableStyles+xml"/>
  <Override PartName="/ppt/tags/tag16.xml" ContentType="application/vnd.openxmlformats-officedocument.presentationml.tag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5.xml" ContentType="application/vnd.openxmlformats-officedocument.presentationml.slide+xml"/>
  <Override PartName="/ppt/tags/tag4.xml" ContentType="application/vnd.openxmlformats-officedocument.presentationml.tags+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diagrams/layout1.xml" ContentType="application/vnd.openxmlformats-officedocument.drawingml.diagramLayout+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tags/tag15.xml" ContentType="application/vnd.openxmlformats-officedocument.presentationml.tags+xml"/>
  <Override PartName="/ppt/slides/slide27.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tags/tag3.xml" ContentType="application/vnd.openxmlformats-officedocument.presentationml.tags+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tags/tag14.xml" ContentType="application/vnd.openxmlformats-officedocument.presentationml.tags+xml"/>
  <Override PartName="/ppt/slides/slide26.xml" ContentType="application/vnd.openxmlformats-officedocument.presentationml.slide+xml"/>
  <Override PartName="/ppt/tags/tag9.xml" ContentType="application/vnd.openxmlformats-officedocument.presentationml.tags+xml"/>
  <Override PartName="/ppt/slides/slide35.xml" ContentType="application/vnd.openxmlformats-officedocument.presentationml.slide+xml"/>
  <Override PartName="/ppt/tags/tag2.xml" ContentType="application/vnd.openxmlformats-officedocument.presentationml.tags+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tags/tag21.xml" ContentType="application/vnd.openxmlformats-officedocument.presentationml.tags+xml"/>
  <Override PartName="/ppt/notesSlides/notesSlide13.xml" ContentType="application/vnd.openxmlformats-officedocument.presentationml.notesSlide+xml"/>
  <Override PartName="/ppt/notesSlides/notesSlide5.xml" ContentType="application/vnd.openxmlformats-officedocument.presentationml.notesSlide+xml"/>
  <Override PartName="/ppt/tags/tag13.xml" ContentType="application/vnd.openxmlformats-officedocument.presentationml.tags+xml"/>
  <Override PartName="/ppt/slides/slide25.xml" ContentType="application/vnd.openxmlformats-officedocument.presentationml.slide+xml"/>
  <Override PartName="/ppt/slides/slide9.xml" ContentType="application/vnd.openxmlformats-officedocument.presentationml.slide+xml"/>
  <Override PartName="/ppt/tags/tag8.xml" ContentType="application/vnd.openxmlformats-officedocument.presentationml.tags+xml"/>
  <Override PartName="/ppt/slideLayouts/slideLayout9.xml" ContentType="application/vnd.openxmlformats-officedocument.presentationml.slideLayout+xml"/>
  <Override PartName="/ppt/slides/slide34.xml" ContentType="application/vnd.openxmlformats-officedocument.presentationml.slide+xml"/>
  <Override PartName="/ppt/tags/tag1.xml" ContentType="application/vnd.openxmlformats-officedocument.presentationml.tags+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diagrams/data1.xml" ContentType="application/vnd.openxmlformats-officedocument.drawingml.diagramData+xml"/>
  <Override PartName="/ppt/slides/slide10.xml" ContentType="application/vnd.openxmlformats-officedocument.presentationml.slide+xml"/>
  <Override PartName="/ppt/tags/tag20.xml" ContentType="application/vnd.openxmlformats-officedocument.presentationml.tags+xml"/>
  <Override PartName="/ppt/notesSlides/notesSlide12.xml" ContentType="application/vnd.openxmlformats-officedocument.presentationml.notesSlide+xml"/>
  <Override PartName="/docProps/app.xml" ContentType="application/vnd.openxmlformats-officedocument.extended-properties+xml"/>
  <Override PartName="/ppt/tags/tag19.xml" ContentType="application/vnd.openxmlformats-officedocument.presentationml.tags+xml"/>
  <Override PartName="/ppt/notesSlides/notesSlide4.xml" ContentType="application/vnd.openxmlformats-officedocument.presentationml.notesSlide+xml"/>
  <Override PartName="/ppt/diagrams/quickStyle1.xml" ContentType="application/vnd.openxmlformats-officedocument.drawingml.diagramStyle+xml"/>
  <Override PartName="/ppt/tags/tag12.xml" ContentType="application/vnd.openxmlformats-officedocument.presentationml.tags+xml"/>
  <Override PartName="/ppt/slides/slide24.xml" ContentType="application/vnd.openxmlformats-officedocument.presentationml.slide+xml"/>
  <Override PartName="/ppt/notesSlides/notesSlide10.xml" ContentType="application/vnd.openxmlformats-officedocument.presentationml.notesSlide+xml"/>
  <Override PartName="/ppt/tags/tag7.xml" ContentType="application/vnd.openxmlformats-officedocument.presentationml.tags+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tags/tag18.xml" ContentType="application/vnd.openxmlformats-officedocument.presentationml.tags+xml"/>
  <Override PartName="/ppt/notesSlides/notesSlide3.xml" ContentType="application/vnd.openxmlformats-officedocument.presentationml.notesSlide+xml"/>
  <Override PartName="/ppt/theme/theme2.xml" ContentType="application/vnd.openxmlformats-officedocument.theme+xml"/>
  <Override PartName="/ppt/tags/tag11.xml" ContentType="application/vnd.openxmlformats-officedocument.presentationml.tags+xml"/>
  <Override PartName="/ppt/slideLayouts/slideLayout11.xml" ContentType="application/vnd.openxmlformats-officedocument.presentationml.slideLayout+xml"/>
  <Override PartName="/ppt/slides/slide23.xml" ContentType="application/vnd.openxmlformats-officedocument.presentationml.slide+xml"/>
  <Override PartName="/ppt/tags/tag6.xml" ContentType="application/vnd.openxmlformats-officedocument.presentationml.tags+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tags/tag17.xml" ContentType="application/vnd.openxmlformats-officedocument.presentationml.tags+xml"/>
  <Override PartName="/ppt/notesSlides/notesSlide2.xml" ContentType="application/vnd.openxmlformats-officedocument.presentationml.notesSlide+xml"/>
  <Override PartName="/ppt/slides/slide29.xml" ContentType="application/vnd.openxmlformats-officedocument.presentationml.slide+xml"/>
  <Override PartName="/ppt/tags/tag10.xml" ContentType="application/vnd.openxmlformats-officedocument.presentationml.tags+xml"/>
  <Override PartName="/ppt/theme/theme1.xml" ContentType="application/vnd.openxmlformats-officedocument.theme+xml"/>
  <Override PartName="/ppt/slides/slide22.xml" ContentType="application/vnd.openxmlformats-officedocument.presentationml.slide+xml"/>
  <Default Extension="gif" ContentType="image/gif"/>
  <Override PartName="/ppt/presentation.xml" ContentType="application/vnd.openxmlformats-officedocument.presentationml.presentation.main+xml"/>
  <Override PartName="/ppt/tags/tag5.xml" ContentType="application/vnd.openxmlformats-officedocument.presentationml.tags+xml"/>
  <Override PartName="/ppt/slides/slide6.xml" ContentType="application/vnd.openxmlformats-officedocument.presentationml.slide+xml"/>
  <Override PartName="/ppt/slideLayouts/slideLayout6.xml" ContentType="application/vnd.openxmlformats-officedocument.presentationml.slideLayout+xml"/>
  <Override PartName="/ppt/slides/slide31.xml" ContentType="application/vnd.openxmlformats-officedocument.presentationml.slide+xml"/>
  <Override PartName="/ppt/diagrams/drawing1.xml" ContentType="application/vnd.ms-office.drawingml.diagramDrawing+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removePersonalInfoOnSave="1" saveSubsetFonts="1">
  <p:sldMasterIdLst>
    <p:sldMasterId id="2147483648" r:id="rId1"/>
  </p:sldMasterIdLst>
  <p:notesMasterIdLst>
    <p:notesMasterId r:id="rId38"/>
  </p:notesMasterIdLst>
  <p:sldIdLst>
    <p:sldId id="305" r:id="rId2"/>
    <p:sldId id="306" r:id="rId3"/>
    <p:sldId id="272" r:id="rId4"/>
    <p:sldId id="268" r:id="rId5"/>
    <p:sldId id="269" r:id="rId6"/>
    <p:sldId id="270" r:id="rId7"/>
    <p:sldId id="273" r:id="rId8"/>
    <p:sldId id="275" r:id="rId9"/>
    <p:sldId id="276" r:id="rId10"/>
    <p:sldId id="277" r:id="rId11"/>
    <p:sldId id="281" r:id="rId12"/>
    <p:sldId id="278" r:id="rId13"/>
    <p:sldId id="279" r:id="rId14"/>
    <p:sldId id="280" r:id="rId15"/>
    <p:sldId id="283" r:id="rId16"/>
    <p:sldId id="289" r:id="rId17"/>
    <p:sldId id="288" r:id="rId18"/>
    <p:sldId id="290" r:id="rId19"/>
    <p:sldId id="285" r:id="rId20"/>
    <p:sldId id="286" r:id="rId21"/>
    <p:sldId id="287" r:id="rId22"/>
    <p:sldId id="284" r:id="rId23"/>
    <p:sldId id="291" r:id="rId24"/>
    <p:sldId id="304" r:id="rId25"/>
    <p:sldId id="292" r:id="rId26"/>
    <p:sldId id="293" r:id="rId27"/>
    <p:sldId id="294" r:id="rId28"/>
    <p:sldId id="295" r:id="rId29"/>
    <p:sldId id="296" r:id="rId30"/>
    <p:sldId id="297" r:id="rId31"/>
    <p:sldId id="298" r:id="rId32"/>
    <p:sldId id="299" r:id="rId33"/>
    <p:sldId id="300" r:id="rId34"/>
    <p:sldId id="309" r:id="rId35"/>
    <p:sldId id="307" r:id="rId36"/>
    <p:sldId id="30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p="http://schemas.openxmlformats.org/presentationml/2006/main" xmlns:r="http://schemas.openxmlformats.org/officeDocument/2006/relationships" xmlns:a="http://schemas.openxmlformats.org/drawingml/2006/main" xmlns="">
        <p14:section name="Default Section" id="{992832F5-EA01-48E5-B403-87E193F50680}">
          <p14:sldIdLst>
            <p14:sldId id="305"/>
          </p14:sldIdLst>
        </p14:section>
        <p14:section name="Project Overview" id="{087866C3-7028-482C-8D34-6BF5363FBD75}">
          <p14:sldIdLst/>
        </p14:section>
        <p14:section name="Timeline" id="{CF24EBA6-C924-424D-AC31-A4B9992A87E0}">
          <p14:sldIdLst>
            <p14:sldId id="306"/>
          </p14:sldIdLst>
        </p14:section>
        <p14:section name="Next Steps and Action Items" id="{C24C98EC-938D-4034-8DB8-5E8DBF16E3CB}">
          <p14:sldIdLst>
            <p14:sldId id="272"/>
            <p14:sldId id="268"/>
          </p14:sldIdLst>
        </p14:section>
        <p14:section name="Appendix" id="{E35CCD6A-2288-476E-BC93-C75323AE1F32}">
          <p14:sldIdLst>
            <p14:sldId id="269"/>
            <p14:sldId id="270"/>
            <p14:sldId id="273"/>
            <p14:sldId id="275"/>
            <p14:sldId id="276"/>
            <p14:sldId id="277"/>
            <p14:sldId id="281"/>
            <p14:sldId id="278"/>
            <p14:sldId id="279"/>
            <p14:sldId id="280"/>
            <p14:sldId id="283"/>
            <p14:sldId id="289"/>
            <p14:sldId id="288"/>
            <p14:sldId id="290"/>
            <p14:sldId id="285"/>
            <p14:sldId id="286"/>
            <p14:sldId id="287"/>
            <p14:sldId id="284"/>
            <p14:sldId id="291"/>
            <p14:sldId id="304"/>
            <p14:sldId id="292"/>
            <p14:sldId id="293"/>
            <p14:sldId id="294"/>
            <p14:sldId id="295"/>
            <p14:sldId id="296"/>
            <p14:sldId id="297"/>
            <p14:sldId id="298"/>
            <p14:sldId id="299"/>
            <p14:sldId id="300"/>
            <p14:sldId id="309"/>
            <p14:sldId id="307"/>
            <p14:sldId id="308"/>
          </p14:sldIdLst>
        </p14:section>
      </p14:section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0"/>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1"/>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1278" autoAdjust="0"/>
    <p:restoredTop sz="82185" autoAdjust="0"/>
  </p:normalViewPr>
  <p:slideViewPr>
    <p:cSldViewPr>
      <p:cViewPr varScale="1">
        <p:scale>
          <a:sx n="116" d="100"/>
          <a:sy n="116" d="100"/>
        </p:scale>
        <p:origin x="-112" y="280"/>
      </p:cViewPr>
      <p:guideLst>
        <p:guide orient="horz" pos="2160"/>
        <p:guide orient="horz" pos="576"/>
        <p:guide pos="2880"/>
        <p:guide pos="288"/>
      </p:guideLst>
    </p:cSldViewPr>
  </p:slideViewPr>
  <p:outlineViewPr>
    <p:cViewPr>
      <p:scale>
        <a:sx n="33" d="100"/>
        <a:sy n="33" d="100"/>
      </p:scale>
      <p:origin x="0" y="48"/>
    </p:cViewPr>
  </p:outlineViewPr>
  <p:notesTextViewPr>
    <p:cViewPr>
      <p:scale>
        <a:sx n="100" d="100"/>
        <a:sy n="100" d="100"/>
      </p:scale>
      <p:origin x="0" y="0"/>
    </p:cViewPr>
  </p:notesTextViewPr>
  <p:sorterViewPr>
    <p:cViewPr>
      <p:scale>
        <a:sx n="100" d="100"/>
        <a:sy n="100" d="100"/>
      </p:scale>
      <p:origin x="0" y="1912"/>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675BB5-4BE3-4E06-B2B3-AAA3D107C1A8}" type="doc">
      <dgm:prSet loTypeId="urn:microsoft.com/office/officeart/2005/8/layout/radial5" loCatId="relationship" qsTypeId="urn:microsoft.com/office/officeart/2005/8/quickstyle/simple3" qsCatId="simple" csTypeId="urn:microsoft.com/office/officeart/2005/8/colors/accent0_3" csCatId="mainScheme" phldr="1"/>
      <dgm:spPr/>
      <dgm:t>
        <a:bodyPr/>
        <a:lstStyle/>
        <a:p>
          <a:endParaRPr lang="en-US"/>
        </a:p>
      </dgm:t>
    </dgm:pt>
    <dgm:pt modelId="{D3864EA6-13E7-440F-948B-8118F5878A44}">
      <dgm:prSet phldrT="[Text]" custT="1"/>
      <dgm:spPr/>
      <dgm:t>
        <a:bodyPr/>
        <a:lstStyle/>
        <a:p>
          <a:r>
            <a:rPr lang="en-US" sz="2000" dirty="0" smtClean="0"/>
            <a:t>Annexes</a:t>
          </a:r>
          <a:endParaRPr lang="en-US" sz="2000" dirty="0"/>
        </a:p>
      </dgm:t>
    </dgm:pt>
    <dgm:pt modelId="{5F920266-1B6A-4D7D-8C8B-D20E2934BF67}" type="parTrans" cxnId="{7834DFDC-DD97-4D0F-B547-27AB53428B4B}">
      <dgm:prSet/>
      <dgm:spPr/>
      <dgm:t>
        <a:bodyPr/>
        <a:lstStyle/>
        <a:p>
          <a:endParaRPr lang="en-US"/>
        </a:p>
      </dgm:t>
    </dgm:pt>
    <dgm:pt modelId="{F4FE127A-F33D-4F59-961D-A505D5A781EE}" type="sibTrans" cxnId="{7834DFDC-DD97-4D0F-B547-27AB53428B4B}">
      <dgm:prSet/>
      <dgm:spPr/>
      <dgm:t>
        <a:bodyPr/>
        <a:lstStyle/>
        <a:p>
          <a:endParaRPr lang="en-US"/>
        </a:p>
      </dgm:t>
    </dgm:pt>
    <dgm:pt modelId="{813DB034-1CFA-4CE1-8536-6BC256192226}">
      <dgm:prSet phldrT="[Text]" custT="1"/>
      <dgm:spPr/>
      <dgm:t>
        <a:bodyPr/>
        <a:lstStyle/>
        <a:p>
          <a:r>
            <a:rPr lang="en-US" sz="1600" dirty="0" smtClean="0"/>
            <a:t>1 – OIL </a:t>
          </a:r>
          <a:endParaRPr lang="en-US" sz="1100" dirty="0"/>
        </a:p>
      </dgm:t>
    </dgm:pt>
    <dgm:pt modelId="{ED3CCD02-8D75-4A08-AD85-C5F828B29313}" type="parTrans" cxnId="{41966F54-3C25-450E-8104-04B2B9165959}">
      <dgm:prSet/>
      <dgm:spPr/>
      <dgm:t>
        <a:bodyPr/>
        <a:lstStyle/>
        <a:p>
          <a:endParaRPr lang="en-US"/>
        </a:p>
      </dgm:t>
    </dgm:pt>
    <dgm:pt modelId="{F3516F2D-4619-4753-A81E-130803DFBFC7}" type="sibTrans" cxnId="{41966F54-3C25-450E-8104-04B2B9165959}">
      <dgm:prSet/>
      <dgm:spPr/>
      <dgm:t>
        <a:bodyPr/>
        <a:lstStyle/>
        <a:p>
          <a:endParaRPr lang="en-US"/>
        </a:p>
      </dgm:t>
    </dgm:pt>
    <dgm:pt modelId="{6461E40C-FAF1-4C11-9CA4-01B7756558A8}">
      <dgm:prSet phldrT="[Text]" custT="1"/>
      <dgm:spPr/>
      <dgm:t>
        <a:bodyPr lIns="0" tIns="0" rIns="0" bIns="0"/>
        <a:lstStyle/>
        <a:p>
          <a:r>
            <a:rPr lang="en-US" sz="1300" spc="-10" baseline="0" dirty="0" smtClean="0"/>
            <a:t>2 - Noxious Liquid Substances carried in Bulk</a:t>
          </a:r>
          <a:endParaRPr lang="en-US" sz="1300" spc="-10" baseline="0" dirty="0"/>
        </a:p>
      </dgm:t>
    </dgm:pt>
    <dgm:pt modelId="{5418FCE5-0AC2-479F-8F47-D35F7A60BD8D}" type="parTrans" cxnId="{5EBF790F-CC7C-4BBA-98A7-614FB5283795}">
      <dgm:prSet/>
      <dgm:spPr/>
      <dgm:t>
        <a:bodyPr/>
        <a:lstStyle/>
        <a:p>
          <a:endParaRPr lang="en-US"/>
        </a:p>
      </dgm:t>
    </dgm:pt>
    <dgm:pt modelId="{3D67A8BA-4FB2-401F-A3C1-92132B645061}" type="sibTrans" cxnId="{5EBF790F-CC7C-4BBA-98A7-614FB5283795}">
      <dgm:prSet/>
      <dgm:spPr/>
      <dgm:t>
        <a:bodyPr/>
        <a:lstStyle/>
        <a:p>
          <a:endParaRPr lang="en-US"/>
        </a:p>
      </dgm:t>
    </dgm:pt>
    <dgm:pt modelId="{14E5A95F-9DC9-4E33-B709-14C57323ACAA}">
      <dgm:prSet phldrT="[Text]" custT="1"/>
      <dgm:spPr/>
      <dgm:t>
        <a:bodyPr/>
        <a:lstStyle/>
        <a:p>
          <a:r>
            <a:rPr lang="en-US" sz="1400" dirty="0" smtClean="0"/>
            <a:t>3 - Harmful Substances carried in Packaged Form</a:t>
          </a:r>
          <a:r>
            <a:rPr lang="en-US" sz="1600" dirty="0" smtClean="0"/>
            <a:t>.</a:t>
          </a:r>
          <a:endParaRPr lang="en-US" sz="1100" dirty="0"/>
        </a:p>
      </dgm:t>
    </dgm:pt>
    <dgm:pt modelId="{CFE62A0D-AFCB-42FF-A2F7-4127DE6E4A06}" type="parTrans" cxnId="{B78770BC-227B-404F-8185-2F70ECA32605}">
      <dgm:prSet/>
      <dgm:spPr/>
      <dgm:t>
        <a:bodyPr/>
        <a:lstStyle/>
        <a:p>
          <a:endParaRPr lang="en-US"/>
        </a:p>
      </dgm:t>
    </dgm:pt>
    <dgm:pt modelId="{87455A86-154D-4572-BF6D-F5FEBED08194}" type="sibTrans" cxnId="{B78770BC-227B-404F-8185-2F70ECA32605}">
      <dgm:prSet/>
      <dgm:spPr/>
      <dgm:t>
        <a:bodyPr/>
        <a:lstStyle/>
        <a:p>
          <a:endParaRPr lang="en-US"/>
        </a:p>
      </dgm:t>
    </dgm:pt>
    <dgm:pt modelId="{9A038BAD-1DAA-4E08-AF5C-7A535C3A31A3}">
      <dgm:prSet phldrT="[Text]" custT="1"/>
      <dgm:spPr/>
      <dgm:t>
        <a:bodyPr/>
        <a:lstStyle/>
        <a:p>
          <a:r>
            <a:rPr lang="en-US" sz="1400" dirty="0" smtClean="0"/>
            <a:t>5 - </a:t>
          </a:r>
          <a:r>
            <a:rPr lang="pl-PL" sz="1400" dirty="0" err="1" smtClean="0"/>
            <a:t>Sewage</a:t>
          </a:r>
          <a:endParaRPr lang="en-US" sz="1400" dirty="0"/>
        </a:p>
      </dgm:t>
    </dgm:pt>
    <dgm:pt modelId="{E1D6882F-7F41-4B9B-8326-079D0B7775D3}" type="parTrans" cxnId="{F67B8136-3A2B-408C-9570-C50B3786C6D1}">
      <dgm:prSet/>
      <dgm:spPr/>
      <dgm:t>
        <a:bodyPr/>
        <a:lstStyle/>
        <a:p>
          <a:endParaRPr lang="en-US"/>
        </a:p>
      </dgm:t>
    </dgm:pt>
    <dgm:pt modelId="{BF904E21-59DA-42DB-BE7C-359EAF11BFDB}" type="sibTrans" cxnId="{F67B8136-3A2B-408C-9570-C50B3786C6D1}">
      <dgm:prSet/>
      <dgm:spPr/>
      <dgm:t>
        <a:bodyPr/>
        <a:lstStyle/>
        <a:p>
          <a:endParaRPr lang="en-US"/>
        </a:p>
      </dgm:t>
    </dgm:pt>
    <dgm:pt modelId="{C2B16F5E-4FD9-4E6C-984C-5FB34252F788}">
      <dgm:prSet phldrT="[Text]" custT="1"/>
      <dgm:spPr/>
      <dgm:t>
        <a:bodyPr/>
        <a:lstStyle/>
        <a:p>
          <a:r>
            <a:rPr lang="en-US" sz="1600" dirty="0" smtClean="0"/>
            <a:t>6 - Garbage</a:t>
          </a:r>
          <a:endParaRPr lang="en-US" sz="1200" dirty="0"/>
        </a:p>
      </dgm:t>
    </dgm:pt>
    <dgm:pt modelId="{8F21B166-5620-46A8-A5DD-72EAE361E61D}" type="parTrans" cxnId="{F20E6E35-2EF6-49E1-BCE2-AF737813AC7F}">
      <dgm:prSet/>
      <dgm:spPr/>
      <dgm:t>
        <a:bodyPr/>
        <a:lstStyle/>
        <a:p>
          <a:endParaRPr lang="en-US"/>
        </a:p>
      </dgm:t>
    </dgm:pt>
    <dgm:pt modelId="{D972BA52-9B06-4D48-9819-200C1326EA4D}" type="sibTrans" cxnId="{F20E6E35-2EF6-49E1-BCE2-AF737813AC7F}">
      <dgm:prSet/>
      <dgm:spPr/>
      <dgm:t>
        <a:bodyPr/>
        <a:lstStyle/>
        <a:p>
          <a:endParaRPr lang="en-US"/>
        </a:p>
      </dgm:t>
    </dgm:pt>
    <dgm:pt modelId="{081C1A8E-C6EC-064C-8AE7-28E63D34B736}">
      <dgm:prSet/>
      <dgm:spPr/>
      <dgm:t>
        <a:bodyPr/>
        <a:lstStyle/>
        <a:p>
          <a:r>
            <a:rPr lang="en-US" dirty="0" smtClean="0"/>
            <a:t>7 – Air Pollution </a:t>
          </a:r>
          <a:endParaRPr lang="en-US" dirty="0"/>
        </a:p>
      </dgm:t>
    </dgm:pt>
    <dgm:pt modelId="{11605B16-8BAD-AA4D-A82E-ECAB84620550}" type="parTrans" cxnId="{F144C6CE-7375-EB47-9A15-81E220D82860}">
      <dgm:prSet/>
      <dgm:spPr/>
      <dgm:t>
        <a:bodyPr/>
        <a:lstStyle/>
        <a:p>
          <a:endParaRPr lang="en-US"/>
        </a:p>
      </dgm:t>
    </dgm:pt>
    <dgm:pt modelId="{4C585DC4-090C-1044-A588-6C665EEBD56C}" type="sibTrans" cxnId="{F144C6CE-7375-EB47-9A15-81E220D82860}">
      <dgm:prSet/>
      <dgm:spPr/>
      <dgm:t>
        <a:bodyPr/>
        <a:lstStyle/>
        <a:p>
          <a:endParaRPr lang="en-US"/>
        </a:p>
      </dgm:t>
    </dgm:pt>
    <dgm:pt modelId="{EB09D521-9D02-4B4D-80CB-EB847731A63E}" type="pres">
      <dgm:prSet presAssocID="{19675BB5-4BE3-4E06-B2B3-AAA3D107C1A8}" presName="Name0" presStyleCnt="0">
        <dgm:presLayoutVars>
          <dgm:chMax val="1"/>
          <dgm:dir/>
          <dgm:animLvl val="ctr"/>
          <dgm:resizeHandles val="exact"/>
        </dgm:presLayoutVars>
      </dgm:prSet>
      <dgm:spPr/>
      <dgm:t>
        <a:bodyPr/>
        <a:lstStyle/>
        <a:p>
          <a:endParaRPr lang="en-US"/>
        </a:p>
      </dgm:t>
    </dgm:pt>
    <dgm:pt modelId="{7ADCFBEC-172E-41BB-B545-FE2085E0B744}" type="pres">
      <dgm:prSet presAssocID="{D3864EA6-13E7-440F-948B-8118F5878A44}" presName="centerShape" presStyleLbl="node0" presStyleIdx="0" presStyleCnt="1" custScaleX="127383" custScaleY="127383"/>
      <dgm:spPr/>
      <dgm:t>
        <a:bodyPr/>
        <a:lstStyle/>
        <a:p>
          <a:endParaRPr lang="en-US"/>
        </a:p>
      </dgm:t>
    </dgm:pt>
    <dgm:pt modelId="{E09D1B4B-09AE-4B1F-A409-CE344F8F9185}" type="pres">
      <dgm:prSet presAssocID="{ED3CCD02-8D75-4A08-AD85-C5F828B29313}" presName="parTrans" presStyleLbl="sibTrans2D1" presStyleIdx="0" presStyleCnt="6"/>
      <dgm:spPr/>
      <dgm:t>
        <a:bodyPr/>
        <a:lstStyle/>
        <a:p>
          <a:endParaRPr lang="en-US"/>
        </a:p>
      </dgm:t>
    </dgm:pt>
    <dgm:pt modelId="{79A2186A-8429-4E95-A4D2-214813090081}" type="pres">
      <dgm:prSet presAssocID="{ED3CCD02-8D75-4A08-AD85-C5F828B29313}" presName="connectorText" presStyleLbl="sibTrans2D1" presStyleIdx="0" presStyleCnt="6"/>
      <dgm:spPr/>
      <dgm:t>
        <a:bodyPr/>
        <a:lstStyle/>
        <a:p>
          <a:endParaRPr lang="en-US"/>
        </a:p>
      </dgm:t>
    </dgm:pt>
    <dgm:pt modelId="{60779230-642B-46DB-B5CA-FC2220C38859}" type="pres">
      <dgm:prSet presAssocID="{813DB034-1CFA-4CE1-8536-6BC256192226}" presName="node" presStyleLbl="node1" presStyleIdx="0" presStyleCnt="6" custScaleX="117603" custScaleY="117603">
        <dgm:presLayoutVars>
          <dgm:bulletEnabled val="1"/>
        </dgm:presLayoutVars>
      </dgm:prSet>
      <dgm:spPr/>
      <dgm:t>
        <a:bodyPr/>
        <a:lstStyle/>
        <a:p>
          <a:endParaRPr lang="en-US"/>
        </a:p>
      </dgm:t>
    </dgm:pt>
    <dgm:pt modelId="{4873F644-A37B-4263-BDD3-7D4AECF93436}" type="pres">
      <dgm:prSet presAssocID="{5418FCE5-0AC2-479F-8F47-D35F7A60BD8D}" presName="parTrans" presStyleLbl="sibTrans2D1" presStyleIdx="1" presStyleCnt="6"/>
      <dgm:spPr/>
      <dgm:t>
        <a:bodyPr/>
        <a:lstStyle/>
        <a:p>
          <a:endParaRPr lang="en-US"/>
        </a:p>
      </dgm:t>
    </dgm:pt>
    <dgm:pt modelId="{AF2E0478-D773-4966-9A95-8E70AD7139B7}" type="pres">
      <dgm:prSet presAssocID="{5418FCE5-0AC2-479F-8F47-D35F7A60BD8D}" presName="connectorText" presStyleLbl="sibTrans2D1" presStyleIdx="1" presStyleCnt="6"/>
      <dgm:spPr/>
      <dgm:t>
        <a:bodyPr/>
        <a:lstStyle/>
        <a:p>
          <a:endParaRPr lang="en-US"/>
        </a:p>
      </dgm:t>
    </dgm:pt>
    <dgm:pt modelId="{8FE55D76-69B8-469D-BE4A-A0F9F69D5110}" type="pres">
      <dgm:prSet presAssocID="{6461E40C-FAF1-4C11-9CA4-01B7756558A8}" presName="node" presStyleLbl="node1" presStyleIdx="1" presStyleCnt="6" custScaleX="117603" custScaleY="117603">
        <dgm:presLayoutVars>
          <dgm:bulletEnabled val="1"/>
        </dgm:presLayoutVars>
      </dgm:prSet>
      <dgm:spPr/>
      <dgm:t>
        <a:bodyPr/>
        <a:lstStyle/>
        <a:p>
          <a:endParaRPr lang="en-US"/>
        </a:p>
      </dgm:t>
    </dgm:pt>
    <dgm:pt modelId="{8999D690-D432-4F1A-B2AE-D98A61E6F24A}" type="pres">
      <dgm:prSet presAssocID="{CFE62A0D-AFCB-42FF-A2F7-4127DE6E4A06}" presName="parTrans" presStyleLbl="sibTrans2D1" presStyleIdx="2" presStyleCnt="6"/>
      <dgm:spPr/>
      <dgm:t>
        <a:bodyPr/>
        <a:lstStyle/>
        <a:p>
          <a:endParaRPr lang="en-US"/>
        </a:p>
      </dgm:t>
    </dgm:pt>
    <dgm:pt modelId="{5E3992B2-2FF9-4710-BC5D-D3CABAC0944B}" type="pres">
      <dgm:prSet presAssocID="{CFE62A0D-AFCB-42FF-A2F7-4127DE6E4A06}" presName="connectorText" presStyleLbl="sibTrans2D1" presStyleIdx="2" presStyleCnt="6"/>
      <dgm:spPr/>
      <dgm:t>
        <a:bodyPr/>
        <a:lstStyle/>
        <a:p>
          <a:endParaRPr lang="en-US"/>
        </a:p>
      </dgm:t>
    </dgm:pt>
    <dgm:pt modelId="{0B5562C5-56E9-4F94-AD9A-09B6AA6E206F}" type="pres">
      <dgm:prSet presAssocID="{14E5A95F-9DC9-4E33-B709-14C57323ACAA}" presName="node" presStyleLbl="node1" presStyleIdx="2" presStyleCnt="6" custScaleX="117603" custScaleY="117603" custRadScaleRad="98212" custRadScaleInc="-1801">
        <dgm:presLayoutVars>
          <dgm:bulletEnabled val="1"/>
        </dgm:presLayoutVars>
      </dgm:prSet>
      <dgm:spPr/>
      <dgm:t>
        <a:bodyPr/>
        <a:lstStyle/>
        <a:p>
          <a:endParaRPr lang="en-US"/>
        </a:p>
      </dgm:t>
    </dgm:pt>
    <dgm:pt modelId="{FB0FDE60-5A66-47CD-855C-10B0ABFAFF6D}" type="pres">
      <dgm:prSet presAssocID="{E1D6882F-7F41-4B9B-8326-079D0B7775D3}" presName="parTrans" presStyleLbl="sibTrans2D1" presStyleIdx="3" presStyleCnt="6"/>
      <dgm:spPr/>
      <dgm:t>
        <a:bodyPr/>
        <a:lstStyle/>
        <a:p>
          <a:endParaRPr lang="en-US"/>
        </a:p>
      </dgm:t>
    </dgm:pt>
    <dgm:pt modelId="{D9C29361-9907-4AA5-9D4C-465D8E4516DA}" type="pres">
      <dgm:prSet presAssocID="{E1D6882F-7F41-4B9B-8326-079D0B7775D3}" presName="connectorText" presStyleLbl="sibTrans2D1" presStyleIdx="3" presStyleCnt="6"/>
      <dgm:spPr/>
      <dgm:t>
        <a:bodyPr/>
        <a:lstStyle/>
        <a:p>
          <a:endParaRPr lang="en-US"/>
        </a:p>
      </dgm:t>
    </dgm:pt>
    <dgm:pt modelId="{492A8904-4F29-41B2-8DF6-9E5DB43B598E}" type="pres">
      <dgm:prSet presAssocID="{9A038BAD-1DAA-4E08-AF5C-7A535C3A31A3}" presName="node" presStyleLbl="node1" presStyleIdx="3" presStyleCnt="6" custScaleX="117603" custScaleY="117603">
        <dgm:presLayoutVars>
          <dgm:bulletEnabled val="1"/>
        </dgm:presLayoutVars>
      </dgm:prSet>
      <dgm:spPr/>
      <dgm:t>
        <a:bodyPr/>
        <a:lstStyle/>
        <a:p>
          <a:endParaRPr lang="en-US"/>
        </a:p>
      </dgm:t>
    </dgm:pt>
    <dgm:pt modelId="{470BEB95-5498-4076-A7AD-52EA2D6058A0}" type="pres">
      <dgm:prSet presAssocID="{8F21B166-5620-46A8-A5DD-72EAE361E61D}" presName="parTrans" presStyleLbl="sibTrans2D1" presStyleIdx="4" presStyleCnt="6"/>
      <dgm:spPr/>
      <dgm:t>
        <a:bodyPr/>
        <a:lstStyle/>
        <a:p>
          <a:endParaRPr lang="en-US"/>
        </a:p>
      </dgm:t>
    </dgm:pt>
    <dgm:pt modelId="{8C992717-B056-4E89-850B-547F00D86B47}" type="pres">
      <dgm:prSet presAssocID="{8F21B166-5620-46A8-A5DD-72EAE361E61D}" presName="connectorText" presStyleLbl="sibTrans2D1" presStyleIdx="4" presStyleCnt="6"/>
      <dgm:spPr/>
      <dgm:t>
        <a:bodyPr/>
        <a:lstStyle/>
        <a:p>
          <a:endParaRPr lang="en-US"/>
        </a:p>
      </dgm:t>
    </dgm:pt>
    <dgm:pt modelId="{A0AE6ABD-EFF8-41C2-907C-790C07DF522C}" type="pres">
      <dgm:prSet presAssocID="{C2B16F5E-4FD9-4E6C-984C-5FB34252F788}" presName="node" presStyleLbl="node1" presStyleIdx="4" presStyleCnt="6" custScaleX="117603" custScaleY="117603">
        <dgm:presLayoutVars>
          <dgm:bulletEnabled val="1"/>
        </dgm:presLayoutVars>
      </dgm:prSet>
      <dgm:spPr/>
      <dgm:t>
        <a:bodyPr/>
        <a:lstStyle/>
        <a:p>
          <a:endParaRPr lang="en-US"/>
        </a:p>
      </dgm:t>
    </dgm:pt>
    <dgm:pt modelId="{791B63D2-9119-0345-A4BA-F012A66317BE}" type="pres">
      <dgm:prSet presAssocID="{11605B16-8BAD-AA4D-A82E-ECAB84620550}" presName="parTrans" presStyleLbl="sibTrans2D1" presStyleIdx="5" presStyleCnt="6"/>
      <dgm:spPr/>
      <dgm:t>
        <a:bodyPr/>
        <a:lstStyle/>
        <a:p>
          <a:endParaRPr lang="en-US"/>
        </a:p>
      </dgm:t>
    </dgm:pt>
    <dgm:pt modelId="{577B73F1-4F73-CD44-A7B1-E174CBE3DD14}" type="pres">
      <dgm:prSet presAssocID="{11605B16-8BAD-AA4D-A82E-ECAB84620550}" presName="connectorText" presStyleLbl="sibTrans2D1" presStyleIdx="5" presStyleCnt="6"/>
      <dgm:spPr/>
      <dgm:t>
        <a:bodyPr/>
        <a:lstStyle/>
        <a:p>
          <a:endParaRPr lang="en-US"/>
        </a:p>
      </dgm:t>
    </dgm:pt>
    <dgm:pt modelId="{A9166C01-E197-5444-A670-20AEA454C71C}" type="pres">
      <dgm:prSet presAssocID="{081C1A8E-C6EC-064C-8AE7-28E63D34B736}" presName="node" presStyleLbl="node1" presStyleIdx="5" presStyleCnt="6">
        <dgm:presLayoutVars>
          <dgm:bulletEnabled val="1"/>
        </dgm:presLayoutVars>
      </dgm:prSet>
      <dgm:spPr/>
      <dgm:t>
        <a:bodyPr/>
        <a:lstStyle/>
        <a:p>
          <a:endParaRPr lang="en-US"/>
        </a:p>
      </dgm:t>
    </dgm:pt>
  </dgm:ptLst>
  <dgm:cxnLst>
    <dgm:cxn modelId="{2EEEDBAC-F1ED-F04F-884C-FA2F2336F9F9}" type="presOf" srcId="{11605B16-8BAD-AA4D-A82E-ECAB84620550}" destId="{791B63D2-9119-0345-A4BA-F012A66317BE}" srcOrd="0" destOrd="0" presId="urn:microsoft.com/office/officeart/2005/8/layout/radial5"/>
    <dgm:cxn modelId="{D455749F-4F4C-4295-A229-F1CAA9A84B33}" type="presOf" srcId="{C2B16F5E-4FD9-4E6C-984C-5FB34252F788}" destId="{A0AE6ABD-EFF8-41C2-907C-790C07DF522C}" srcOrd="0" destOrd="0" presId="urn:microsoft.com/office/officeart/2005/8/layout/radial5"/>
    <dgm:cxn modelId="{459BE59C-8527-4040-AA6D-E00460E9E8BD}" type="presOf" srcId="{D3864EA6-13E7-440F-948B-8118F5878A44}" destId="{7ADCFBEC-172E-41BB-B545-FE2085E0B744}" srcOrd="0" destOrd="0" presId="urn:microsoft.com/office/officeart/2005/8/layout/radial5"/>
    <dgm:cxn modelId="{7834DFDC-DD97-4D0F-B547-27AB53428B4B}" srcId="{19675BB5-4BE3-4E06-B2B3-AAA3D107C1A8}" destId="{D3864EA6-13E7-440F-948B-8118F5878A44}" srcOrd="0" destOrd="0" parTransId="{5F920266-1B6A-4D7D-8C8B-D20E2934BF67}" sibTransId="{F4FE127A-F33D-4F59-961D-A505D5A781EE}"/>
    <dgm:cxn modelId="{7A5CE463-F8FE-674C-9888-6305D86E1739}" type="presOf" srcId="{11605B16-8BAD-AA4D-A82E-ECAB84620550}" destId="{577B73F1-4F73-CD44-A7B1-E174CBE3DD14}" srcOrd="1" destOrd="0" presId="urn:microsoft.com/office/officeart/2005/8/layout/radial5"/>
    <dgm:cxn modelId="{7EB75183-B20B-4EE8-AF71-83BA84E1BE0D}" type="presOf" srcId="{8F21B166-5620-46A8-A5DD-72EAE361E61D}" destId="{470BEB95-5498-4076-A7AD-52EA2D6058A0}" srcOrd="0" destOrd="0" presId="urn:microsoft.com/office/officeart/2005/8/layout/radial5"/>
    <dgm:cxn modelId="{DF0DC324-3E24-4C19-A1FD-DD9570009774}" type="presOf" srcId="{9A038BAD-1DAA-4E08-AF5C-7A535C3A31A3}" destId="{492A8904-4F29-41B2-8DF6-9E5DB43B598E}" srcOrd="0" destOrd="0" presId="urn:microsoft.com/office/officeart/2005/8/layout/radial5"/>
    <dgm:cxn modelId="{29FA02FA-E640-4261-806B-AA21CEF811C3}" type="presOf" srcId="{E1D6882F-7F41-4B9B-8326-079D0B7775D3}" destId="{FB0FDE60-5A66-47CD-855C-10B0ABFAFF6D}" srcOrd="0" destOrd="0" presId="urn:microsoft.com/office/officeart/2005/8/layout/radial5"/>
    <dgm:cxn modelId="{4D341991-5DB3-4739-89C1-0B6A24A114E8}" type="presOf" srcId="{5418FCE5-0AC2-479F-8F47-D35F7A60BD8D}" destId="{4873F644-A37B-4263-BDD3-7D4AECF93436}" srcOrd="0" destOrd="0" presId="urn:microsoft.com/office/officeart/2005/8/layout/radial5"/>
    <dgm:cxn modelId="{7598B8A9-9332-4A2B-B5D9-CF010EBBDF46}" type="presOf" srcId="{8F21B166-5620-46A8-A5DD-72EAE361E61D}" destId="{8C992717-B056-4E89-850B-547F00D86B47}" srcOrd="1" destOrd="0" presId="urn:microsoft.com/office/officeart/2005/8/layout/radial5"/>
    <dgm:cxn modelId="{F383A1C8-295E-4F6E-9C5D-67AA4DB4F7EB}" type="presOf" srcId="{ED3CCD02-8D75-4A08-AD85-C5F828B29313}" destId="{79A2186A-8429-4E95-A4D2-214813090081}" srcOrd="1" destOrd="0" presId="urn:microsoft.com/office/officeart/2005/8/layout/radial5"/>
    <dgm:cxn modelId="{54B2FED9-9F5A-482C-B7AD-CE780DBB4D7A}" type="presOf" srcId="{ED3CCD02-8D75-4A08-AD85-C5F828B29313}" destId="{E09D1B4B-09AE-4B1F-A409-CE344F8F9185}" srcOrd="0" destOrd="0" presId="urn:microsoft.com/office/officeart/2005/8/layout/radial5"/>
    <dgm:cxn modelId="{26D1578F-8BE0-4DFF-B5B7-36D919C7DF48}" type="presOf" srcId="{19675BB5-4BE3-4E06-B2B3-AAA3D107C1A8}" destId="{EB09D521-9D02-4B4D-80CB-EB847731A63E}" srcOrd="0" destOrd="0" presId="urn:microsoft.com/office/officeart/2005/8/layout/radial5"/>
    <dgm:cxn modelId="{4EB58AFE-4AFC-5342-BC4B-CEC3B7EE9FBA}" type="presOf" srcId="{081C1A8E-C6EC-064C-8AE7-28E63D34B736}" destId="{A9166C01-E197-5444-A670-20AEA454C71C}" srcOrd="0" destOrd="0" presId="urn:microsoft.com/office/officeart/2005/8/layout/radial5"/>
    <dgm:cxn modelId="{F67B8136-3A2B-408C-9570-C50B3786C6D1}" srcId="{D3864EA6-13E7-440F-948B-8118F5878A44}" destId="{9A038BAD-1DAA-4E08-AF5C-7A535C3A31A3}" srcOrd="3" destOrd="0" parTransId="{E1D6882F-7F41-4B9B-8326-079D0B7775D3}" sibTransId="{BF904E21-59DA-42DB-BE7C-359EAF11BFDB}"/>
    <dgm:cxn modelId="{D74F0E62-DE98-4010-8B2E-1EAAA9E56350}" type="presOf" srcId="{14E5A95F-9DC9-4E33-B709-14C57323ACAA}" destId="{0B5562C5-56E9-4F94-AD9A-09B6AA6E206F}" srcOrd="0" destOrd="0" presId="urn:microsoft.com/office/officeart/2005/8/layout/radial5"/>
    <dgm:cxn modelId="{41966F54-3C25-450E-8104-04B2B9165959}" srcId="{D3864EA6-13E7-440F-948B-8118F5878A44}" destId="{813DB034-1CFA-4CE1-8536-6BC256192226}" srcOrd="0" destOrd="0" parTransId="{ED3CCD02-8D75-4A08-AD85-C5F828B29313}" sibTransId="{F3516F2D-4619-4753-A81E-130803DFBFC7}"/>
    <dgm:cxn modelId="{33CA9426-6028-4F9E-ADDB-AA3042A81F7D}" type="presOf" srcId="{6461E40C-FAF1-4C11-9CA4-01B7756558A8}" destId="{8FE55D76-69B8-469D-BE4A-A0F9F69D5110}" srcOrd="0" destOrd="0" presId="urn:microsoft.com/office/officeart/2005/8/layout/radial5"/>
    <dgm:cxn modelId="{F144C6CE-7375-EB47-9A15-81E220D82860}" srcId="{D3864EA6-13E7-440F-948B-8118F5878A44}" destId="{081C1A8E-C6EC-064C-8AE7-28E63D34B736}" srcOrd="5" destOrd="0" parTransId="{11605B16-8BAD-AA4D-A82E-ECAB84620550}" sibTransId="{4C585DC4-090C-1044-A588-6C665EEBD56C}"/>
    <dgm:cxn modelId="{33010AF7-9670-4113-8A43-897FBCF42E9F}" type="presOf" srcId="{CFE62A0D-AFCB-42FF-A2F7-4127DE6E4A06}" destId="{8999D690-D432-4F1A-B2AE-D98A61E6F24A}" srcOrd="0" destOrd="0" presId="urn:microsoft.com/office/officeart/2005/8/layout/radial5"/>
    <dgm:cxn modelId="{F20E6E35-2EF6-49E1-BCE2-AF737813AC7F}" srcId="{D3864EA6-13E7-440F-948B-8118F5878A44}" destId="{C2B16F5E-4FD9-4E6C-984C-5FB34252F788}" srcOrd="4" destOrd="0" parTransId="{8F21B166-5620-46A8-A5DD-72EAE361E61D}" sibTransId="{D972BA52-9B06-4D48-9819-200C1326EA4D}"/>
    <dgm:cxn modelId="{F98C9256-0E52-4294-AA5B-17A525F41415}" type="presOf" srcId="{813DB034-1CFA-4CE1-8536-6BC256192226}" destId="{60779230-642B-46DB-B5CA-FC2220C38859}" srcOrd="0" destOrd="0" presId="urn:microsoft.com/office/officeart/2005/8/layout/radial5"/>
    <dgm:cxn modelId="{9D61B47E-7F41-4639-962A-9097B26F323C}" type="presOf" srcId="{5418FCE5-0AC2-479F-8F47-D35F7A60BD8D}" destId="{AF2E0478-D773-4966-9A95-8E70AD7139B7}" srcOrd="1" destOrd="0" presId="urn:microsoft.com/office/officeart/2005/8/layout/radial5"/>
    <dgm:cxn modelId="{5EBF790F-CC7C-4BBA-98A7-614FB5283795}" srcId="{D3864EA6-13E7-440F-948B-8118F5878A44}" destId="{6461E40C-FAF1-4C11-9CA4-01B7756558A8}" srcOrd="1" destOrd="0" parTransId="{5418FCE5-0AC2-479F-8F47-D35F7A60BD8D}" sibTransId="{3D67A8BA-4FB2-401F-A3C1-92132B645061}"/>
    <dgm:cxn modelId="{7362BBE9-CE05-48ED-9B0F-19744BB7FA24}" type="presOf" srcId="{CFE62A0D-AFCB-42FF-A2F7-4127DE6E4A06}" destId="{5E3992B2-2FF9-4710-BC5D-D3CABAC0944B}" srcOrd="1" destOrd="0" presId="urn:microsoft.com/office/officeart/2005/8/layout/radial5"/>
    <dgm:cxn modelId="{B78770BC-227B-404F-8185-2F70ECA32605}" srcId="{D3864EA6-13E7-440F-948B-8118F5878A44}" destId="{14E5A95F-9DC9-4E33-B709-14C57323ACAA}" srcOrd="2" destOrd="0" parTransId="{CFE62A0D-AFCB-42FF-A2F7-4127DE6E4A06}" sibTransId="{87455A86-154D-4572-BF6D-F5FEBED08194}"/>
    <dgm:cxn modelId="{67029EA3-AC4E-48C5-87CF-57A4733799CA}" type="presOf" srcId="{E1D6882F-7F41-4B9B-8326-079D0B7775D3}" destId="{D9C29361-9907-4AA5-9D4C-465D8E4516DA}" srcOrd="1" destOrd="0" presId="urn:microsoft.com/office/officeart/2005/8/layout/radial5"/>
    <dgm:cxn modelId="{7A2CDD09-A224-4181-B0A8-F745690C8BD3}" type="presParOf" srcId="{EB09D521-9D02-4B4D-80CB-EB847731A63E}" destId="{7ADCFBEC-172E-41BB-B545-FE2085E0B744}" srcOrd="0" destOrd="0" presId="urn:microsoft.com/office/officeart/2005/8/layout/radial5"/>
    <dgm:cxn modelId="{7BB1E9F2-577C-4EDD-9E82-599DABB04466}" type="presParOf" srcId="{EB09D521-9D02-4B4D-80CB-EB847731A63E}" destId="{E09D1B4B-09AE-4B1F-A409-CE344F8F9185}" srcOrd="1" destOrd="0" presId="urn:microsoft.com/office/officeart/2005/8/layout/radial5"/>
    <dgm:cxn modelId="{E09E266F-8E22-44BE-8978-A502F4303C38}" type="presParOf" srcId="{E09D1B4B-09AE-4B1F-A409-CE344F8F9185}" destId="{79A2186A-8429-4E95-A4D2-214813090081}" srcOrd="0" destOrd="0" presId="urn:microsoft.com/office/officeart/2005/8/layout/radial5"/>
    <dgm:cxn modelId="{562B295A-BCD4-4A96-9791-82628D1E85C3}" type="presParOf" srcId="{EB09D521-9D02-4B4D-80CB-EB847731A63E}" destId="{60779230-642B-46DB-B5CA-FC2220C38859}" srcOrd="2" destOrd="0" presId="urn:microsoft.com/office/officeart/2005/8/layout/radial5"/>
    <dgm:cxn modelId="{76D43CBB-CF6F-4D01-B20F-2CB0810F3909}" type="presParOf" srcId="{EB09D521-9D02-4B4D-80CB-EB847731A63E}" destId="{4873F644-A37B-4263-BDD3-7D4AECF93436}" srcOrd="3" destOrd="0" presId="urn:microsoft.com/office/officeart/2005/8/layout/radial5"/>
    <dgm:cxn modelId="{F7130F14-C777-4C76-8C2B-D2E7B75C0D8D}" type="presParOf" srcId="{4873F644-A37B-4263-BDD3-7D4AECF93436}" destId="{AF2E0478-D773-4966-9A95-8E70AD7139B7}" srcOrd="0" destOrd="0" presId="urn:microsoft.com/office/officeart/2005/8/layout/radial5"/>
    <dgm:cxn modelId="{748C0B98-BE3C-46A0-A8A8-2AA989733D23}" type="presParOf" srcId="{EB09D521-9D02-4B4D-80CB-EB847731A63E}" destId="{8FE55D76-69B8-469D-BE4A-A0F9F69D5110}" srcOrd="4" destOrd="0" presId="urn:microsoft.com/office/officeart/2005/8/layout/radial5"/>
    <dgm:cxn modelId="{EC562C87-C506-49BA-968E-C83211612F4F}" type="presParOf" srcId="{EB09D521-9D02-4B4D-80CB-EB847731A63E}" destId="{8999D690-D432-4F1A-B2AE-D98A61E6F24A}" srcOrd="5" destOrd="0" presId="urn:microsoft.com/office/officeart/2005/8/layout/radial5"/>
    <dgm:cxn modelId="{74E4B3E6-EFC4-4928-879C-68AF32A26E78}" type="presParOf" srcId="{8999D690-D432-4F1A-B2AE-D98A61E6F24A}" destId="{5E3992B2-2FF9-4710-BC5D-D3CABAC0944B}" srcOrd="0" destOrd="0" presId="urn:microsoft.com/office/officeart/2005/8/layout/radial5"/>
    <dgm:cxn modelId="{5E7FF7E9-3D1D-4AFC-BBDA-562EA2DFF33D}" type="presParOf" srcId="{EB09D521-9D02-4B4D-80CB-EB847731A63E}" destId="{0B5562C5-56E9-4F94-AD9A-09B6AA6E206F}" srcOrd="6" destOrd="0" presId="urn:microsoft.com/office/officeart/2005/8/layout/radial5"/>
    <dgm:cxn modelId="{482138DA-A8F7-4644-ABD0-5D3B06FD4C6C}" type="presParOf" srcId="{EB09D521-9D02-4B4D-80CB-EB847731A63E}" destId="{FB0FDE60-5A66-47CD-855C-10B0ABFAFF6D}" srcOrd="7" destOrd="0" presId="urn:microsoft.com/office/officeart/2005/8/layout/radial5"/>
    <dgm:cxn modelId="{1F9B27C0-0025-46C4-8307-ED67CBCBBD87}" type="presParOf" srcId="{FB0FDE60-5A66-47CD-855C-10B0ABFAFF6D}" destId="{D9C29361-9907-4AA5-9D4C-465D8E4516DA}" srcOrd="0" destOrd="0" presId="urn:microsoft.com/office/officeart/2005/8/layout/radial5"/>
    <dgm:cxn modelId="{D3C41219-4900-4FC6-8881-A20DCF3E46D0}" type="presParOf" srcId="{EB09D521-9D02-4B4D-80CB-EB847731A63E}" destId="{492A8904-4F29-41B2-8DF6-9E5DB43B598E}" srcOrd="8" destOrd="0" presId="urn:microsoft.com/office/officeart/2005/8/layout/radial5"/>
    <dgm:cxn modelId="{3DBDDBD7-92DA-4E8E-BB11-D608C2318B3A}" type="presParOf" srcId="{EB09D521-9D02-4B4D-80CB-EB847731A63E}" destId="{470BEB95-5498-4076-A7AD-52EA2D6058A0}" srcOrd="9" destOrd="0" presId="urn:microsoft.com/office/officeart/2005/8/layout/radial5"/>
    <dgm:cxn modelId="{4207904B-D79D-4AC2-ACCC-2783E7C87CC7}" type="presParOf" srcId="{470BEB95-5498-4076-A7AD-52EA2D6058A0}" destId="{8C992717-B056-4E89-850B-547F00D86B47}" srcOrd="0" destOrd="0" presId="urn:microsoft.com/office/officeart/2005/8/layout/radial5"/>
    <dgm:cxn modelId="{D795CC3D-0275-46A9-969A-D13C2A89A371}" type="presParOf" srcId="{EB09D521-9D02-4B4D-80CB-EB847731A63E}" destId="{A0AE6ABD-EFF8-41C2-907C-790C07DF522C}" srcOrd="10" destOrd="0" presId="urn:microsoft.com/office/officeart/2005/8/layout/radial5"/>
    <dgm:cxn modelId="{708BDB63-CD5F-9B43-977E-1A44C70223D6}" type="presParOf" srcId="{EB09D521-9D02-4B4D-80CB-EB847731A63E}" destId="{791B63D2-9119-0345-A4BA-F012A66317BE}" srcOrd="11" destOrd="0" presId="urn:microsoft.com/office/officeart/2005/8/layout/radial5"/>
    <dgm:cxn modelId="{911EB917-AC87-134A-9D5E-57B86C9BCE82}" type="presParOf" srcId="{791B63D2-9119-0345-A4BA-F012A66317BE}" destId="{577B73F1-4F73-CD44-A7B1-E174CBE3DD14}" srcOrd="0" destOrd="0" presId="urn:microsoft.com/office/officeart/2005/8/layout/radial5"/>
    <dgm:cxn modelId="{E3F98BBA-22FD-3540-982A-DABE00940D93}" type="presParOf" srcId="{EB09D521-9D02-4B4D-80CB-EB847731A63E}" destId="{A9166C01-E197-5444-A670-20AEA454C71C}" srcOrd="12" destOrd="0" presId="urn:microsoft.com/office/officeart/2005/8/layout/radial5"/>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DCFBEC-172E-41BB-B545-FE2085E0B744}">
      <dsp:nvSpPr>
        <dsp:cNvPr id="0" name=""/>
        <dsp:cNvSpPr/>
      </dsp:nvSpPr>
      <dsp:spPr>
        <a:xfrm>
          <a:off x="3441988" y="1587788"/>
          <a:ext cx="1459923" cy="1459923"/>
        </a:xfrm>
        <a:prstGeom prst="ellipse">
          <a:avLst/>
        </a:prstGeom>
        <a:gradFill rotWithShape="0">
          <a:gsLst>
            <a:gs pos="0">
              <a:schemeClr val="dk2">
                <a:hueOff val="0"/>
                <a:satOff val="0"/>
                <a:lumOff val="0"/>
                <a:alphaOff val="0"/>
                <a:tint val="1000"/>
                <a:satMod val="255000"/>
              </a:schemeClr>
            </a:gs>
            <a:gs pos="55000">
              <a:schemeClr val="dk2">
                <a:hueOff val="0"/>
                <a:satOff val="0"/>
                <a:lumOff val="0"/>
                <a:alphaOff val="0"/>
                <a:tint val="12000"/>
                <a:satMod val="255000"/>
              </a:schemeClr>
            </a:gs>
            <a:gs pos="100000">
              <a:schemeClr val="dk2">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Annexes</a:t>
          </a:r>
          <a:endParaRPr lang="en-US" sz="2000" kern="1200" dirty="0"/>
        </a:p>
      </dsp:txBody>
      <dsp:txXfrm>
        <a:off x="3441988" y="1587788"/>
        <a:ext cx="1459923" cy="1459923"/>
      </dsp:txXfrm>
    </dsp:sp>
    <dsp:sp modelId="{E09D1B4B-09AE-4B1F-A409-CE344F8F9185}">
      <dsp:nvSpPr>
        <dsp:cNvPr id="0" name=""/>
        <dsp:cNvSpPr/>
      </dsp:nvSpPr>
      <dsp:spPr>
        <a:xfrm rot="16200000">
          <a:off x="4102997" y="1254502"/>
          <a:ext cx="137904" cy="414180"/>
        </a:xfrm>
        <a:prstGeom prst="rightArrow">
          <a:avLst>
            <a:gd name="adj1" fmla="val 60000"/>
            <a:gd name="adj2" fmla="val 50000"/>
          </a:avLst>
        </a:prstGeom>
        <a:gradFill rotWithShape="0">
          <a:gsLst>
            <a:gs pos="0">
              <a:schemeClr val="dk2">
                <a:tint val="60000"/>
                <a:hueOff val="0"/>
                <a:satOff val="0"/>
                <a:lumOff val="0"/>
                <a:alphaOff val="0"/>
                <a:tint val="1000"/>
                <a:satMod val="255000"/>
              </a:schemeClr>
            </a:gs>
            <a:gs pos="55000">
              <a:schemeClr val="dk2">
                <a:tint val="60000"/>
                <a:hueOff val="0"/>
                <a:satOff val="0"/>
                <a:lumOff val="0"/>
                <a:alphaOff val="0"/>
                <a:tint val="12000"/>
                <a:satMod val="255000"/>
              </a:schemeClr>
            </a:gs>
            <a:gs pos="100000">
              <a:schemeClr val="dk2">
                <a:tint val="60000"/>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16200000">
        <a:off x="4102997" y="1254502"/>
        <a:ext cx="137904" cy="414180"/>
      </dsp:txXfrm>
    </dsp:sp>
    <dsp:sp modelId="{60779230-642B-46DB-B5CA-FC2220C38859}">
      <dsp:nvSpPr>
        <dsp:cNvPr id="0" name=""/>
        <dsp:cNvSpPr/>
      </dsp:nvSpPr>
      <dsp:spPr>
        <a:xfrm>
          <a:off x="3455643" y="-105020"/>
          <a:ext cx="1432612" cy="1432612"/>
        </a:xfrm>
        <a:prstGeom prst="ellipse">
          <a:avLst/>
        </a:prstGeom>
        <a:gradFill rotWithShape="0">
          <a:gsLst>
            <a:gs pos="0">
              <a:schemeClr val="dk2">
                <a:hueOff val="0"/>
                <a:satOff val="0"/>
                <a:lumOff val="0"/>
                <a:alphaOff val="0"/>
                <a:tint val="1000"/>
                <a:satMod val="255000"/>
              </a:schemeClr>
            </a:gs>
            <a:gs pos="55000">
              <a:schemeClr val="dk2">
                <a:hueOff val="0"/>
                <a:satOff val="0"/>
                <a:lumOff val="0"/>
                <a:alphaOff val="0"/>
                <a:tint val="12000"/>
                <a:satMod val="255000"/>
              </a:schemeClr>
            </a:gs>
            <a:gs pos="100000">
              <a:schemeClr val="dk2">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1 – OIL </a:t>
          </a:r>
          <a:endParaRPr lang="en-US" sz="1100" kern="1200" dirty="0"/>
        </a:p>
      </dsp:txBody>
      <dsp:txXfrm>
        <a:off x="3455643" y="-105020"/>
        <a:ext cx="1432612" cy="1432612"/>
      </dsp:txXfrm>
    </dsp:sp>
    <dsp:sp modelId="{4873F644-A37B-4263-BDD3-7D4AECF93436}">
      <dsp:nvSpPr>
        <dsp:cNvPr id="0" name=""/>
        <dsp:cNvSpPr/>
      </dsp:nvSpPr>
      <dsp:spPr>
        <a:xfrm rot="19800000">
          <a:off x="4844451" y="1682581"/>
          <a:ext cx="137904" cy="414180"/>
        </a:xfrm>
        <a:prstGeom prst="rightArrow">
          <a:avLst>
            <a:gd name="adj1" fmla="val 60000"/>
            <a:gd name="adj2" fmla="val 50000"/>
          </a:avLst>
        </a:prstGeom>
        <a:gradFill rotWithShape="0">
          <a:gsLst>
            <a:gs pos="0">
              <a:schemeClr val="dk2">
                <a:tint val="60000"/>
                <a:hueOff val="0"/>
                <a:satOff val="0"/>
                <a:lumOff val="0"/>
                <a:alphaOff val="0"/>
                <a:tint val="1000"/>
                <a:satMod val="255000"/>
              </a:schemeClr>
            </a:gs>
            <a:gs pos="55000">
              <a:schemeClr val="dk2">
                <a:tint val="60000"/>
                <a:hueOff val="0"/>
                <a:satOff val="0"/>
                <a:lumOff val="0"/>
                <a:alphaOff val="0"/>
                <a:tint val="12000"/>
                <a:satMod val="255000"/>
              </a:schemeClr>
            </a:gs>
            <a:gs pos="100000">
              <a:schemeClr val="dk2">
                <a:tint val="60000"/>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19800000">
        <a:off x="4844451" y="1682581"/>
        <a:ext cx="137904" cy="414180"/>
      </dsp:txXfrm>
    </dsp:sp>
    <dsp:sp modelId="{8FE55D76-69B8-469D-BE4A-A0F9F69D5110}">
      <dsp:nvSpPr>
        <dsp:cNvPr id="0" name=""/>
        <dsp:cNvSpPr/>
      </dsp:nvSpPr>
      <dsp:spPr>
        <a:xfrm>
          <a:off x="4933485" y="748211"/>
          <a:ext cx="1432612" cy="1432612"/>
        </a:xfrm>
        <a:prstGeom prst="ellipse">
          <a:avLst/>
        </a:prstGeom>
        <a:gradFill rotWithShape="0">
          <a:gsLst>
            <a:gs pos="0">
              <a:schemeClr val="dk2">
                <a:hueOff val="0"/>
                <a:satOff val="0"/>
                <a:lumOff val="0"/>
                <a:alphaOff val="0"/>
                <a:tint val="1000"/>
                <a:satMod val="255000"/>
              </a:schemeClr>
            </a:gs>
            <a:gs pos="55000">
              <a:schemeClr val="dk2">
                <a:hueOff val="0"/>
                <a:satOff val="0"/>
                <a:lumOff val="0"/>
                <a:alphaOff val="0"/>
                <a:tint val="12000"/>
                <a:satMod val="255000"/>
              </a:schemeClr>
            </a:gs>
            <a:gs pos="100000">
              <a:schemeClr val="dk2">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r>
            <a:rPr lang="en-US" sz="1300" kern="1200" spc="-10" baseline="0" dirty="0" smtClean="0"/>
            <a:t>2 - Noxious Liquid Substances carried in Bulk</a:t>
          </a:r>
          <a:endParaRPr lang="en-US" sz="1300" kern="1200" spc="-10" baseline="0" dirty="0"/>
        </a:p>
      </dsp:txBody>
      <dsp:txXfrm>
        <a:off x="4933485" y="748211"/>
        <a:ext cx="1432612" cy="1432612"/>
      </dsp:txXfrm>
    </dsp:sp>
    <dsp:sp modelId="{8999D690-D432-4F1A-B2AE-D98A61E6F24A}">
      <dsp:nvSpPr>
        <dsp:cNvPr id="0" name=""/>
        <dsp:cNvSpPr/>
      </dsp:nvSpPr>
      <dsp:spPr>
        <a:xfrm rot="1767582">
          <a:off x="4843656" y="2524449"/>
          <a:ext cx="121733" cy="414180"/>
        </a:xfrm>
        <a:prstGeom prst="rightArrow">
          <a:avLst>
            <a:gd name="adj1" fmla="val 60000"/>
            <a:gd name="adj2" fmla="val 50000"/>
          </a:avLst>
        </a:prstGeom>
        <a:gradFill rotWithShape="0">
          <a:gsLst>
            <a:gs pos="0">
              <a:schemeClr val="dk2">
                <a:tint val="60000"/>
                <a:hueOff val="0"/>
                <a:satOff val="0"/>
                <a:lumOff val="0"/>
                <a:alphaOff val="0"/>
                <a:tint val="1000"/>
                <a:satMod val="255000"/>
              </a:schemeClr>
            </a:gs>
            <a:gs pos="55000">
              <a:schemeClr val="dk2">
                <a:tint val="60000"/>
                <a:hueOff val="0"/>
                <a:satOff val="0"/>
                <a:lumOff val="0"/>
                <a:alphaOff val="0"/>
                <a:tint val="12000"/>
                <a:satMod val="255000"/>
              </a:schemeClr>
            </a:gs>
            <a:gs pos="100000">
              <a:schemeClr val="dk2">
                <a:tint val="60000"/>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1767582">
        <a:off x="4843656" y="2524449"/>
        <a:ext cx="121733" cy="414180"/>
      </dsp:txXfrm>
    </dsp:sp>
    <dsp:sp modelId="{0B5562C5-56E9-4F94-AD9A-09B6AA6E206F}">
      <dsp:nvSpPr>
        <dsp:cNvPr id="0" name=""/>
        <dsp:cNvSpPr/>
      </dsp:nvSpPr>
      <dsp:spPr>
        <a:xfrm>
          <a:off x="4914899" y="2425696"/>
          <a:ext cx="1432612" cy="1432612"/>
        </a:xfrm>
        <a:prstGeom prst="ellipse">
          <a:avLst/>
        </a:prstGeom>
        <a:gradFill rotWithShape="0">
          <a:gsLst>
            <a:gs pos="0">
              <a:schemeClr val="dk2">
                <a:hueOff val="0"/>
                <a:satOff val="0"/>
                <a:lumOff val="0"/>
                <a:alphaOff val="0"/>
                <a:tint val="1000"/>
                <a:satMod val="255000"/>
              </a:schemeClr>
            </a:gs>
            <a:gs pos="55000">
              <a:schemeClr val="dk2">
                <a:hueOff val="0"/>
                <a:satOff val="0"/>
                <a:lumOff val="0"/>
                <a:alphaOff val="0"/>
                <a:tint val="12000"/>
                <a:satMod val="255000"/>
              </a:schemeClr>
            </a:gs>
            <a:gs pos="100000">
              <a:schemeClr val="dk2">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3 - Harmful Substances carried in Packaged Form</a:t>
          </a:r>
          <a:r>
            <a:rPr lang="en-US" sz="1600" kern="1200" dirty="0" smtClean="0"/>
            <a:t>.</a:t>
          </a:r>
          <a:endParaRPr lang="en-US" sz="1100" kern="1200" dirty="0"/>
        </a:p>
      </dsp:txBody>
      <dsp:txXfrm>
        <a:off x="4914899" y="2425696"/>
        <a:ext cx="1432612" cy="1432612"/>
      </dsp:txXfrm>
    </dsp:sp>
    <dsp:sp modelId="{FB0FDE60-5A66-47CD-855C-10B0ABFAFF6D}">
      <dsp:nvSpPr>
        <dsp:cNvPr id="0" name=""/>
        <dsp:cNvSpPr/>
      </dsp:nvSpPr>
      <dsp:spPr>
        <a:xfrm rot="5400000">
          <a:off x="4102997" y="2966817"/>
          <a:ext cx="137904" cy="414180"/>
        </a:xfrm>
        <a:prstGeom prst="rightArrow">
          <a:avLst>
            <a:gd name="adj1" fmla="val 60000"/>
            <a:gd name="adj2" fmla="val 50000"/>
          </a:avLst>
        </a:prstGeom>
        <a:gradFill rotWithShape="0">
          <a:gsLst>
            <a:gs pos="0">
              <a:schemeClr val="dk2">
                <a:tint val="60000"/>
                <a:hueOff val="0"/>
                <a:satOff val="0"/>
                <a:lumOff val="0"/>
                <a:alphaOff val="0"/>
                <a:tint val="1000"/>
                <a:satMod val="255000"/>
              </a:schemeClr>
            </a:gs>
            <a:gs pos="55000">
              <a:schemeClr val="dk2">
                <a:tint val="60000"/>
                <a:hueOff val="0"/>
                <a:satOff val="0"/>
                <a:lumOff val="0"/>
                <a:alphaOff val="0"/>
                <a:tint val="12000"/>
                <a:satMod val="255000"/>
              </a:schemeClr>
            </a:gs>
            <a:gs pos="100000">
              <a:schemeClr val="dk2">
                <a:tint val="60000"/>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5400000">
        <a:off x="4102997" y="2966817"/>
        <a:ext cx="137904" cy="414180"/>
      </dsp:txXfrm>
    </dsp:sp>
    <dsp:sp modelId="{492A8904-4F29-41B2-8DF6-9E5DB43B598E}">
      <dsp:nvSpPr>
        <dsp:cNvPr id="0" name=""/>
        <dsp:cNvSpPr/>
      </dsp:nvSpPr>
      <dsp:spPr>
        <a:xfrm>
          <a:off x="3455643" y="3307908"/>
          <a:ext cx="1432612" cy="1432612"/>
        </a:xfrm>
        <a:prstGeom prst="ellipse">
          <a:avLst/>
        </a:prstGeom>
        <a:gradFill rotWithShape="0">
          <a:gsLst>
            <a:gs pos="0">
              <a:schemeClr val="dk2">
                <a:hueOff val="0"/>
                <a:satOff val="0"/>
                <a:lumOff val="0"/>
                <a:alphaOff val="0"/>
                <a:tint val="1000"/>
                <a:satMod val="255000"/>
              </a:schemeClr>
            </a:gs>
            <a:gs pos="55000">
              <a:schemeClr val="dk2">
                <a:hueOff val="0"/>
                <a:satOff val="0"/>
                <a:lumOff val="0"/>
                <a:alphaOff val="0"/>
                <a:tint val="12000"/>
                <a:satMod val="255000"/>
              </a:schemeClr>
            </a:gs>
            <a:gs pos="100000">
              <a:schemeClr val="dk2">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5 - </a:t>
          </a:r>
          <a:r>
            <a:rPr lang="pl-PL" sz="1400" kern="1200" dirty="0" err="1" smtClean="0"/>
            <a:t>Sewage</a:t>
          </a:r>
          <a:endParaRPr lang="en-US" sz="1400" kern="1200" dirty="0"/>
        </a:p>
      </dsp:txBody>
      <dsp:txXfrm>
        <a:off x="3455643" y="3307908"/>
        <a:ext cx="1432612" cy="1432612"/>
      </dsp:txXfrm>
    </dsp:sp>
    <dsp:sp modelId="{470BEB95-5498-4076-A7AD-52EA2D6058A0}">
      <dsp:nvSpPr>
        <dsp:cNvPr id="0" name=""/>
        <dsp:cNvSpPr/>
      </dsp:nvSpPr>
      <dsp:spPr>
        <a:xfrm rot="9000000">
          <a:off x="3361543" y="2538738"/>
          <a:ext cx="137904" cy="414180"/>
        </a:xfrm>
        <a:prstGeom prst="rightArrow">
          <a:avLst>
            <a:gd name="adj1" fmla="val 60000"/>
            <a:gd name="adj2" fmla="val 50000"/>
          </a:avLst>
        </a:prstGeom>
        <a:gradFill rotWithShape="0">
          <a:gsLst>
            <a:gs pos="0">
              <a:schemeClr val="dk2">
                <a:tint val="60000"/>
                <a:hueOff val="0"/>
                <a:satOff val="0"/>
                <a:lumOff val="0"/>
                <a:alphaOff val="0"/>
                <a:tint val="1000"/>
                <a:satMod val="255000"/>
              </a:schemeClr>
            </a:gs>
            <a:gs pos="55000">
              <a:schemeClr val="dk2">
                <a:tint val="60000"/>
                <a:hueOff val="0"/>
                <a:satOff val="0"/>
                <a:lumOff val="0"/>
                <a:alphaOff val="0"/>
                <a:tint val="12000"/>
                <a:satMod val="255000"/>
              </a:schemeClr>
            </a:gs>
            <a:gs pos="100000">
              <a:schemeClr val="dk2">
                <a:tint val="60000"/>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9000000">
        <a:off x="3361543" y="2538738"/>
        <a:ext cx="137904" cy="414180"/>
      </dsp:txXfrm>
    </dsp:sp>
    <dsp:sp modelId="{A0AE6ABD-EFF8-41C2-907C-790C07DF522C}">
      <dsp:nvSpPr>
        <dsp:cNvPr id="0" name=""/>
        <dsp:cNvSpPr/>
      </dsp:nvSpPr>
      <dsp:spPr>
        <a:xfrm>
          <a:off x="1977801" y="2454676"/>
          <a:ext cx="1432612" cy="1432612"/>
        </a:xfrm>
        <a:prstGeom prst="ellipse">
          <a:avLst/>
        </a:prstGeom>
        <a:gradFill rotWithShape="0">
          <a:gsLst>
            <a:gs pos="0">
              <a:schemeClr val="dk2">
                <a:hueOff val="0"/>
                <a:satOff val="0"/>
                <a:lumOff val="0"/>
                <a:alphaOff val="0"/>
                <a:tint val="1000"/>
                <a:satMod val="255000"/>
              </a:schemeClr>
            </a:gs>
            <a:gs pos="55000">
              <a:schemeClr val="dk2">
                <a:hueOff val="0"/>
                <a:satOff val="0"/>
                <a:lumOff val="0"/>
                <a:alphaOff val="0"/>
                <a:tint val="12000"/>
                <a:satMod val="255000"/>
              </a:schemeClr>
            </a:gs>
            <a:gs pos="100000">
              <a:schemeClr val="dk2">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6 - Garbage</a:t>
          </a:r>
          <a:endParaRPr lang="en-US" sz="1200" kern="1200" dirty="0"/>
        </a:p>
      </dsp:txBody>
      <dsp:txXfrm>
        <a:off x="1977801" y="2454676"/>
        <a:ext cx="1432612" cy="1432612"/>
      </dsp:txXfrm>
    </dsp:sp>
    <dsp:sp modelId="{791B63D2-9119-0345-A4BA-F012A66317BE}">
      <dsp:nvSpPr>
        <dsp:cNvPr id="0" name=""/>
        <dsp:cNvSpPr/>
      </dsp:nvSpPr>
      <dsp:spPr>
        <a:xfrm rot="12600000">
          <a:off x="3288097" y="1656581"/>
          <a:ext cx="194729" cy="414180"/>
        </a:xfrm>
        <a:prstGeom prst="rightArrow">
          <a:avLst>
            <a:gd name="adj1" fmla="val 60000"/>
            <a:gd name="adj2" fmla="val 50000"/>
          </a:avLst>
        </a:prstGeom>
        <a:gradFill rotWithShape="0">
          <a:gsLst>
            <a:gs pos="0">
              <a:schemeClr val="dk2">
                <a:tint val="60000"/>
                <a:hueOff val="0"/>
                <a:satOff val="0"/>
                <a:lumOff val="0"/>
                <a:alphaOff val="0"/>
                <a:tint val="1000"/>
                <a:satMod val="255000"/>
              </a:schemeClr>
            </a:gs>
            <a:gs pos="55000">
              <a:schemeClr val="dk2">
                <a:tint val="60000"/>
                <a:hueOff val="0"/>
                <a:satOff val="0"/>
                <a:lumOff val="0"/>
                <a:alphaOff val="0"/>
                <a:tint val="12000"/>
                <a:satMod val="255000"/>
              </a:schemeClr>
            </a:gs>
            <a:gs pos="100000">
              <a:schemeClr val="dk2">
                <a:tint val="60000"/>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12600000">
        <a:off x="3288097" y="1656581"/>
        <a:ext cx="194729" cy="414180"/>
      </dsp:txXfrm>
    </dsp:sp>
    <dsp:sp modelId="{A9166C01-E197-5444-A670-20AEA454C71C}">
      <dsp:nvSpPr>
        <dsp:cNvPr id="0" name=""/>
        <dsp:cNvSpPr/>
      </dsp:nvSpPr>
      <dsp:spPr>
        <a:xfrm>
          <a:off x="2085019" y="855429"/>
          <a:ext cx="1218176" cy="1218176"/>
        </a:xfrm>
        <a:prstGeom prst="ellipse">
          <a:avLst/>
        </a:prstGeom>
        <a:gradFill rotWithShape="0">
          <a:gsLst>
            <a:gs pos="0">
              <a:schemeClr val="dk2">
                <a:hueOff val="0"/>
                <a:satOff val="0"/>
                <a:lumOff val="0"/>
                <a:alphaOff val="0"/>
                <a:tint val="1000"/>
                <a:satMod val="255000"/>
              </a:schemeClr>
            </a:gs>
            <a:gs pos="55000">
              <a:schemeClr val="dk2">
                <a:hueOff val="0"/>
                <a:satOff val="0"/>
                <a:lumOff val="0"/>
                <a:alphaOff val="0"/>
                <a:tint val="12000"/>
                <a:satMod val="255000"/>
              </a:schemeClr>
            </a:gs>
            <a:gs pos="100000">
              <a:schemeClr val="dk2">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7 – Air Pollution </a:t>
          </a:r>
          <a:endParaRPr lang="en-US" sz="1600" kern="1200" dirty="0"/>
        </a:p>
      </dsp:txBody>
      <dsp:txXfrm>
        <a:off x="2085019" y="855429"/>
        <a:ext cx="1218176" cy="1218176"/>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4506C0-3FFE-45A5-803D-9F4FC5464A70}" type="datetimeFigureOut">
              <a:rPr lang="en-US" smtClean="0"/>
              <a:pPr/>
              <a:t>8/13/12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46707-6BBD-41A9-B4DF-0C76A73A2D2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44723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0C3846-8D4C-4326-8BC7-9B455A03629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646707-6BBD-41A9-B4DF-0C76A73A2D2A}" type="slidenum">
              <a:rPr lang="en-US" smtClean="0"/>
              <a:pPr/>
              <a:t>15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87073090"/>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646707-6BBD-41A9-B4DF-0C76A73A2D2A}" type="slidenum">
              <a:rPr lang="en-US" smtClean="0"/>
              <a:pPr/>
              <a:t>19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32782243"/>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646707-6BBD-41A9-B4DF-0C76A73A2D2A}" type="slidenum">
              <a:rPr lang="en-US" smtClean="0"/>
              <a:pPr/>
              <a:t>20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15797371"/>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F8646707-6BBD-41A9-B4DF-0C76A73A2D2A}" type="slidenum">
              <a:rPr lang="en-US" smtClean="0"/>
              <a:pPr/>
              <a:t>21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46058839"/>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646707-6BBD-41A9-B4DF-0C76A73A2D2A}" type="slidenum">
              <a:rPr lang="en-US" smtClean="0"/>
              <a:pPr/>
              <a:t>23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85689437"/>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646707-6BBD-41A9-B4DF-0C76A73A2D2A}" type="slidenum">
              <a:rPr lang="en-US" smtClean="0"/>
              <a:pPr/>
              <a:t>32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90976197"/>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0C3846-8D4C-4326-8BC7-9B455A036298}" type="slidenum">
              <a:rPr lang="en-US" smtClean="0"/>
              <a:pPr/>
              <a:t>36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dirty="0" smtClean="0"/>
          </a:p>
        </p:txBody>
      </p:sp>
      <p:sp>
        <p:nvSpPr>
          <p:cNvPr id="4" name="Slide Number Placeholder 3"/>
          <p:cNvSpPr>
            <a:spLocks noGrp="1"/>
          </p:cNvSpPr>
          <p:nvPr>
            <p:ph type="sldNum" sz="quarter" idx="10"/>
          </p:nvPr>
        </p:nvSpPr>
        <p:spPr/>
        <p:txBody>
          <a:bodyPr/>
          <a:lstStyle/>
          <a:p>
            <a:fld id="{5E0C3846-8D4C-4326-8BC7-9B455A036298}"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0C3846-8D4C-4326-8BC7-9B455A036298}"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0C3846-8D4C-4326-8BC7-9B455A036298}"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646707-6BBD-41A9-B4DF-0C76A73A2D2A}" type="slidenum">
              <a:rPr lang="en-US" smtClean="0"/>
              <a:pPr/>
              <a:t>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93211511"/>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646707-6BBD-41A9-B4DF-0C76A73A2D2A}" type="slidenum">
              <a:rPr lang="en-US" smtClean="0"/>
              <a:pPr/>
              <a:t>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36253238"/>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 Meeting Notes (6/25/12 21:24) -----</a:t>
            </a:r>
          </a:p>
          <a:p>
            <a:r>
              <a:rPr lang="en-US"/>
              <a:t>EDIT</a:t>
            </a:r>
          </a:p>
        </p:txBody>
      </p:sp>
      <p:sp>
        <p:nvSpPr>
          <p:cNvPr id="4" name="Slide Number Placeholder 3"/>
          <p:cNvSpPr>
            <a:spLocks noGrp="1"/>
          </p:cNvSpPr>
          <p:nvPr>
            <p:ph type="sldNum" sz="quarter" idx="10"/>
          </p:nvPr>
        </p:nvSpPr>
        <p:spPr/>
        <p:txBody>
          <a:bodyPr/>
          <a:lstStyle/>
          <a:p>
            <a:fld id="{F8646707-6BBD-41A9-B4DF-0C76A73A2D2A}" type="slidenum">
              <a:rPr lang="en-US" smtClean="0"/>
              <a:pPr/>
              <a:t>10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74274254"/>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 Meeting Notes (6/25/12 21:24) -----</a:t>
            </a:r>
          </a:p>
          <a:p>
            <a:r>
              <a:rPr lang="en-US"/>
              <a:t>EDIT</a:t>
            </a:r>
          </a:p>
        </p:txBody>
      </p:sp>
      <p:sp>
        <p:nvSpPr>
          <p:cNvPr id="4" name="Slide Number Placeholder 3"/>
          <p:cNvSpPr>
            <a:spLocks noGrp="1"/>
          </p:cNvSpPr>
          <p:nvPr>
            <p:ph type="sldNum" sz="quarter" idx="10"/>
          </p:nvPr>
        </p:nvSpPr>
        <p:spPr/>
        <p:txBody>
          <a:bodyPr/>
          <a:lstStyle/>
          <a:p>
            <a:fld id="{F8646707-6BBD-41A9-B4DF-0C76A73A2D2A}" type="slidenum">
              <a:rPr lang="en-US" smtClean="0"/>
              <a:pPr/>
              <a:t>13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05576174"/>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646707-6BBD-41A9-B4DF-0C76A73A2D2A}" type="slidenum">
              <a:rPr lang="en-US" smtClean="0"/>
              <a:pPr/>
              <a:t>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712385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a:ext>
            </a:extLst>
          </a:blip>
          <a:stretch>
            <a:fillRect/>
          </a:stretch>
        </p:blipFill>
        <p:spPr>
          <a:xfrm>
            <a:off x="1" y="733203"/>
            <a:ext cx="9144000" cy="6124797"/>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a:ext>
            </a:extLst>
          </a:blip>
          <a:srcRect/>
          <a:stretch/>
        </p:blipFill>
        <p:spPr>
          <a:xfrm>
            <a:off x="6477000" y="1295400"/>
            <a:ext cx="901373" cy="901373"/>
          </a:xfrm>
          <a:prstGeom prst="ellipse">
            <a:avLst/>
          </a:prstGeom>
          <a:ln>
            <a:noFill/>
          </a:ln>
          <a:effectLst>
            <a:outerShdw blurRad="292100" dist="76200" dir="2700000" algn="tl" rotWithShape="0">
              <a:srgbClr val="333333">
                <a:alpha val="50000"/>
              </a:srgbClr>
            </a:outerShdw>
          </a:effectLst>
        </p:spPr>
      </p:pic>
      <p:pic>
        <p:nvPicPr>
          <p:cNvPr id="9" name="Picture 8"/>
          <p:cNvPicPr>
            <a:picLocks noChangeAspect="1"/>
          </p:cNvPicPr>
          <p:nvPr userDrawn="1"/>
        </p:nvPicPr>
        <p:blipFill rotWithShape="1">
          <a:blip r:embed="rId4" cstate="email">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a:ext>
            </a:extLst>
          </a:blip>
          <a:srcRect/>
          <a:stretch/>
        </p:blipFill>
        <p:spPr>
          <a:xfrm>
            <a:off x="5791200" y="1905000"/>
            <a:ext cx="1240461" cy="1240461"/>
          </a:xfrm>
          <a:prstGeom prst="ellipse">
            <a:avLst/>
          </a:prstGeom>
          <a:ln>
            <a:noFill/>
          </a:ln>
          <a:effectLst>
            <a:outerShdw blurRad="292100" dist="76200" dir="2700000" algn="tl" rotWithShape="0">
              <a:srgbClr val="333333">
                <a:alpha val="50000"/>
              </a:srgbClr>
            </a:outerShdw>
          </a:effectLst>
        </p:spPr>
      </p:pic>
      <p:pic>
        <p:nvPicPr>
          <p:cNvPr id="10" name="Picture 9"/>
          <p:cNvPicPr>
            <a:picLocks noChangeAspect="1"/>
          </p:cNvPicPr>
          <p:nvPr userDrawn="1"/>
        </p:nvPicPr>
        <p:blipFill rotWithShape="1">
          <a:blip r:embed="rId5" cstate="email">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a:ext>
            </a:extLst>
          </a:blip>
          <a:srcRect/>
          <a:stretch/>
        </p:blipFill>
        <p:spPr>
          <a:xfrm>
            <a:off x="6705600" y="2209800"/>
            <a:ext cx="1828800" cy="1828800"/>
          </a:xfrm>
          <a:prstGeom prst="ellipse">
            <a:avLst/>
          </a:prstGeom>
          <a:ln>
            <a:noFill/>
          </a:ln>
          <a:effectLst>
            <a:outerShdw blurRad="292100" dist="76200" dir="2700000" algn="tl" rotWithShape="0">
              <a:srgbClr val="333333">
                <a:alpha val="50000"/>
              </a:srgbClr>
            </a:outerShdw>
          </a:effectLst>
        </p:spPr>
      </p:pic>
      <p:sp>
        <p:nvSpPr>
          <p:cNvPr id="2" name="Title 1"/>
          <p:cNvSpPr>
            <a:spLocks noGrp="1"/>
          </p:cNvSpPr>
          <p:nvPr>
            <p:ph type="ctrTitle"/>
          </p:nvPr>
        </p:nvSpPr>
        <p:spPr>
          <a:xfrm>
            <a:off x="381000" y="381001"/>
            <a:ext cx="7772400" cy="761999"/>
          </a:xfrm>
        </p:spPr>
        <p:txBody>
          <a:bodyPr anchor="t"/>
          <a:lstStyle>
            <a:lvl1pPr algn="l">
              <a:defRPr>
                <a:latin typeface="Georgia" pitchFamily="18" charset="0"/>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439948" y="1219200"/>
            <a:ext cx="5275052" cy="1295400"/>
          </a:xfrm>
        </p:spPr>
        <p:txBody>
          <a:bodyPr>
            <a:normAutofit/>
          </a:bodyPr>
          <a:lstStyle>
            <a:lvl1pPr marL="0" indent="0" algn="l">
              <a:buNone/>
              <a:defRPr sz="1600" baseline="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a:t>
            </a:r>
            <a:endParaRPr lang="en-US" dirty="0"/>
          </a:p>
        </p:txBody>
      </p:sp>
      <p:sp>
        <p:nvSpPr>
          <p:cNvPr id="4" name="Date Placeholder 3"/>
          <p:cNvSpPr>
            <a:spLocks noGrp="1"/>
          </p:cNvSpPr>
          <p:nvPr>
            <p:ph type="dt" sz="half" idx="10"/>
          </p:nvPr>
        </p:nvSpPr>
        <p:spPr/>
        <p:txBody>
          <a:bodyPr/>
          <a:lstStyle/>
          <a:p>
            <a:fld id="{F922158D-428B-4987-8B28-745A2AFA1252}" type="datetimeFigureOut">
              <a:rPr lang="en-US" smtClean="0"/>
              <a:pPr/>
              <a:t>8/13/12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pPr/>
              <a:t>‹#›</a:t>
            </a:fld>
            <a:endParaRPr lang="en-US"/>
          </a:p>
        </p:txBody>
      </p:sp>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par>
                                <p:cTn id="11" presetID="31" presetClass="entr" presetSubtype="0" fill="hold" nodeType="withEffect">
                                  <p:stCondLst>
                                    <p:cond delay="500"/>
                                  </p:stCondLst>
                                  <p:iterate type="lt">
                                    <p:tmPct val="5000"/>
                                  </p:iterate>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ppt_w</p:attrName>
                                        </p:attrNameLst>
                                      </p:cBhvr>
                                      <p:tavLst>
                                        <p:tav tm="0">
                                          <p:val>
                                            <p:fltVal val="0"/>
                                          </p:val>
                                        </p:tav>
                                        <p:tav tm="100000">
                                          <p:val>
                                            <p:strVal val="#ppt_w"/>
                                          </p:val>
                                        </p:tav>
                                      </p:tavLst>
                                    </p:anim>
                                    <p:anim calcmode="lin" valueType="num">
                                      <p:cBhvr>
                                        <p:cTn id="14" dur="1000" fill="hold"/>
                                        <p:tgtEl>
                                          <p:spTgt spid="9"/>
                                        </p:tgtEl>
                                        <p:attrNameLst>
                                          <p:attrName>ppt_h</p:attrName>
                                        </p:attrNameLst>
                                      </p:cBhvr>
                                      <p:tavLst>
                                        <p:tav tm="0">
                                          <p:val>
                                            <p:fltVal val="0"/>
                                          </p:val>
                                        </p:tav>
                                        <p:tav tm="100000">
                                          <p:val>
                                            <p:strVal val="#ppt_h"/>
                                          </p:val>
                                        </p:tav>
                                      </p:tavLst>
                                    </p:anim>
                                    <p:anim calcmode="lin" valueType="num">
                                      <p:cBhvr>
                                        <p:cTn id="15" dur="1000" fill="hold"/>
                                        <p:tgtEl>
                                          <p:spTgt spid="9"/>
                                        </p:tgtEl>
                                        <p:attrNameLst>
                                          <p:attrName>style.rotation</p:attrName>
                                        </p:attrNameLst>
                                      </p:cBhvr>
                                      <p:tavLst>
                                        <p:tav tm="0">
                                          <p:val>
                                            <p:fltVal val="90"/>
                                          </p:val>
                                        </p:tav>
                                        <p:tav tm="100000">
                                          <p:val>
                                            <p:fltVal val="0"/>
                                          </p:val>
                                        </p:tav>
                                      </p:tavLst>
                                    </p:anim>
                                    <p:animEffect transition="in" filter="fade">
                                      <p:cBhvr>
                                        <p:cTn id="16" dur="1000"/>
                                        <p:tgtEl>
                                          <p:spTgt spid="9"/>
                                        </p:tgtEl>
                                      </p:cBhvr>
                                    </p:animEffect>
                                  </p:childTnLst>
                                </p:cTn>
                              </p:par>
                              <p:par>
                                <p:cTn id="17" presetID="31" presetClass="entr" presetSubtype="0" fill="hold" nodeType="withEffect">
                                  <p:stCondLst>
                                    <p:cond delay="1000"/>
                                  </p:stCondLst>
                                  <p:iterate type="lt">
                                    <p:tmPct val="5000"/>
                                  </p:iterate>
                                  <p:childTnLst>
                                    <p:set>
                                      <p:cBhvr>
                                        <p:cTn id="18" dur="1" fill="hold">
                                          <p:stCondLst>
                                            <p:cond delay="0"/>
                                          </p:stCondLst>
                                        </p:cTn>
                                        <p:tgtEl>
                                          <p:spTgt spid="10"/>
                                        </p:tgtEl>
                                        <p:attrNameLst>
                                          <p:attrName>style.visibility</p:attrName>
                                        </p:attrNameLst>
                                      </p:cBhvr>
                                      <p:to>
                                        <p:strVal val="visible"/>
                                      </p:to>
                                    </p:set>
                                    <p:anim calcmode="lin" valueType="num">
                                      <p:cBhvr>
                                        <p:cTn id="19" dur="1000" fill="hold"/>
                                        <p:tgtEl>
                                          <p:spTgt spid="10"/>
                                        </p:tgtEl>
                                        <p:attrNameLst>
                                          <p:attrName>ppt_w</p:attrName>
                                        </p:attrNameLst>
                                      </p:cBhvr>
                                      <p:tavLst>
                                        <p:tav tm="0">
                                          <p:val>
                                            <p:fltVal val="0"/>
                                          </p:val>
                                        </p:tav>
                                        <p:tav tm="100000">
                                          <p:val>
                                            <p:strVal val="#ppt_w"/>
                                          </p:val>
                                        </p:tav>
                                      </p:tavLst>
                                    </p:anim>
                                    <p:anim calcmode="lin" valueType="num">
                                      <p:cBhvr>
                                        <p:cTn id="20" dur="1000" fill="hold"/>
                                        <p:tgtEl>
                                          <p:spTgt spid="10"/>
                                        </p:tgtEl>
                                        <p:attrNameLst>
                                          <p:attrName>ppt_h</p:attrName>
                                        </p:attrNameLst>
                                      </p:cBhvr>
                                      <p:tavLst>
                                        <p:tav tm="0">
                                          <p:val>
                                            <p:fltVal val="0"/>
                                          </p:val>
                                        </p:tav>
                                        <p:tav tm="100000">
                                          <p:val>
                                            <p:strVal val="#ppt_h"/>
                                          </p:val>
                                        </p:tav>
                                      </p:tavLst>
                                    </p:anim>
                                    <p:anim calcmode="lin" valueType="num">
                                      <p:cBhvr>
                                        <p:cTn id="21" dur="1000" fill="hold"/>
                                        <p:tgtEl>
                                          <p:spTgt spid="10"/>
                                        </p:tgtEl>
                                        <p:attrNameLst>
                                          <p:attrName>style.rotation</p:attrName>
                                        </p:attrNameLst>
                                      </p:cBhvr>
                                      <p:tavLst>
                                        <p:tav tm="0">
                                          <p:val>
                                            <p:fltVal val="90"/>
                                          </p:val>
                                        </p:tav>
                                        <p:tav tm="100000">
                                          <p:val>
                                            <p:fltVal val="0"/>
                                          </p:val>
                                        </p:tav>
                                      </p:tavLst>
                                    </p:anim>
                                    <p:animEffect transition="in" filter="fade">
                                      <p:cBhvr>
                                        <p:cTn id="22" dur="1000"/>
                                        <p:tgtEl>
                                          <p:spTgt spid="10"/>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22158D-428B-4987-8B28-745A2AFA1252}" type="datetimeFigureOut">
              <a:rPr lang="en-US" smtClean="0"/>
              <a:pPr/>
              <a:t>8/13/12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0"/>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22158D-428B-4987-8B28-745A2AFA1252}" type="datetimeFigureOut">
              <a:rPr lang="en-US" smtClean="0"/>
              <a:pPr/>
              <a:t>8/13/12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srcRect l="-92" t="50811" r="45394" b="-590"/>
          <a:stretch/>
        </p:blipFill>
        <p:spPr>
          <a:xfrm>
            <a:off x="-13648" y="0"/>
            <a:ext cx="9157648" cy="5582272"/>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a:ext>
            </a:extLst>
          </a:blip>
          <a:srcRect/>
          <a:stretch/>
        </p:blipFill>
        <p:spPr>
          <a:xfrm>
            <a:off x="685800" y="1066799"/>
            <a:ext cx="1979920" cy="2013807"/>
          </a:xfrm>
          <a:prstGeom prst="ellipse">
            <a:avLst/>
          </a:prstGeom>
          <a:ln>
            <a:noFill/>
          </a:ln>
          <a:effectLst>
            <a:outerShdw blurRad="292100" dist="139700" dir="2700000" algn="tl" rotWithShape="0">
              <a:srgbClr val="333333">
                <a:alpha val="65000"/>
              </a:srgbClr>
            </a:outerShdw>
          </a:effectLst>
        </p:spPr>
      </p:pic>
      <p:sp>
        <p:nvSpPr>
          <p:cNvPr id="2" name="Title 1"/>
          <p:cNvSpPr>
            <a:spLocks noGrp="1"/>
          </p:cNvSpPr>
          <p:nvPr>
            <p:ph type="title" hasCustomPrompt="1"/>
          </p:nvPr>
        </p:nvSpPr>
        <p:spPr>
          <a:xfrm>
            <a:off x="3768304" y="1905000"/>
            <a:ext cx="5105400" cy="1143001"/>
          </a:xfrm>
        </p:spPr>
        <p:txBody>
          <a:bodyPr anchor="b" anchorCtr="0">
            <a:normAutofit/>
          </a:bodyPr>
          <a:lstStyle>
            <a:lvl1pPr algn="l">
              <a:defRPr sz="3600" b="0" cap="none">
                <a:latin typeface="Georgia"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810000" y="3048000"/>
            <a:ext cx="5105400" cy="1500187"/>
          </a:xfrm>
        </p:spPr>
        <p:txBody>
          <a:bodyPr anchor="t"/>
          <a:lstStyle>
            <a:lvl1pPr marL="0" indent="0">
              <a:buNone/>
              <a:defRPr sz="2000">
                <a:solidFill>
                  <a:schemeClr val="tx1"/>
                </a:solidFill>
                <a:latin typeface="Georg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22158D-428B-4987-8B28-745A2AFA1252}" type="datetimeFigureOut">
              <a:rPr lang="en-US" smtClean="0"/>
              <a:pPr/>
              <a:t>8/13/12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pPr/>
              <a:t>‹#›</a:t>
            </a:fld>
            <a:endParaRPr 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nchor="t">
            <a:normAutofit/>
          </a:bodyPr>
          <a:lstStyle>
            <a:lvl1pPr algn="l">
              <a:defRPr sz="2800">
                <a:latin typeface="Georgia"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marL="342900" indent="-342900">
              <a:lnSpc>
                <a:spcPct val="150000"/>
              </a:lnSpc>
              <a:spcBef>
                <a:spcPts val="0"/>
              </a:spcBef>
              <a:buSzPct val="130000"/>
              <a:buFont typeface="Arial" pitchFamily="34" charset="0"/>
              <a:buChar char="•"/>
              <a:defRPr sz="2000">
                <a:latin typeface="Georgia" pitchFamily="18" charset="0"/>
              </a:defRPr>
            </a:lvl1pPr>
            <a:lvl2pPr marL="571500" indent="-228600">
              <a:lnSpc>
                <a:spcPct val="150000"/>
              </a:lnSpc>
              <a:spcBef>
                <a:spcPts val="0"/>
              </a:spcBef>
              <a:buSzPct val="60000"/>
              <a:buFont typeface="Courier New" pitchFamily="49" charset="0"/>
              <a:buChar char="o"/>
              <a:defRPr sz="1800">
                <a:latin typeface="Georgia" pitchFamily="18" charset="0"/>
              </a:defRPr>
            </a:lvl2pPr>
            <a:lvl3pPr>
              <a:defRPr sz="2000">
                <a:latin typeface="Georgia" pitchFamily="18" charset="0"/>
              </a:defRPr>
            </a:lvl3pPr>
            <a:lvl4pPr>
              <a:defRPr sz="2000">
                <a:latin typeface="Georgia" pitchFamily="18" charset="0"/>
              </a:defRPr>
            </a:lvl4pPr>
            <a:lvl5pPr>
              <a:defRPr sz="2000">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F922158D-428B-4987-8B28-745A2AFA1252}" type="datetimeFigureOut">
              <a:rPr lang="en-US" smtClean="0"/>
              <a:pPr/>
              <a:t>8/13/12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828800"/>
            <a:ext cx="4038600" cy="42973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22158D-428B-4987-8B28-745A2AFA1252}" type="datetimeFigureOut">
              <a:rPr lang="en-US" smtClean="0"/>
              <a:pPr/>
              <a:t>8/13/12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FC477-0A05-4F3E-8EE9-E015C9089D5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09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22158D-428B-4987-8B28-745A2AFA1252}" type="datetimeFigureOut">
              <a:rPr lang="en-US" smtClean="0"/>
              <a:pPr/>
              <a:t>8/13/12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FC477-0A05-4F3E-8EE9-E015C9089D5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lvl1pPr>
              <a:defRPr sz="28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922158D-428B-4987-8B28-745A2AFA1252}" type="datetimeFigureOut">
              <a:rPr lang="en-US" smtClean="0"/>
              <a:pPr/>
              <a:t>8/13/12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FC477-0A05-4F3E-8EE9-E015C9089D5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22158D-428B-4987-8B28-745A2AFA1252}" type="datetimeFigureOut">
              <a:rPr lang="en-US" smtClean="0"/>
              <a:pPr/>
              <a:t>8/13/12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FC477-0A05-4F3E-8EE9-E015C9089D5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008313" cy="7620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914400"/>
            <a:ext cx="5111750" cy="5211763"/>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752600"/>
            <a:ext cx="3008313" cy="4373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22158D-428B-4987-8B28-745A2AFA1252}" type="datetimeFigureOut">
              <a:rPr lang="en-US" smtClean="0"/>
              <a:pPr/>
              <a:t>8/13/12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FC477-0A05-4F3E-8EE9-E015C9089D5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22158D-428B-4987-8B28-745A2AFA1252}" type="datetimeFigureOut">
              <a:rPr lang="en-US" smtClean="0"/>
              <a:pPr/>
              <a:t>8/13/12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FC477-0A05-4F3E-8EE9-E015C9089D5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144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828800"/>
            <a:ext cx="8229600"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22158D-428B-4987-8B28-745A2AFA1252}" type="datetimeFigureOut">
              <a:rPr lang="en-US" smtClean="0"/>
              <a:pPr/>
              <a:t>8/13/12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FC477-0A05-4F3E-8EE9-E015C9089D56}" type="slidenum">
              <a:rPr lang="en-US" smtClean="0"/>
              <a:pPr/>
              <a:t>‹#›</a:t>
            </a:fld>
            <a:endParaRPr lang="en-US"/>
          </a:p>
        </p:txBody>
      </p:sp>
      <p:pic>
        <p:nvPicPr>
          <p:cNvPr id="7" name="Picture 6"/>
          <p:cNvPicPr>
            <a:picLocks noChangeAspect="1"/>
          </p:cNvPicPr>
          <p:nvPr/>
        </p:nvPicPr>
        <p:blipFill rotWithShape="1">
          <a:blip r:embed="rId13" cstate="email">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a:ext>
            </a:extLst>
          </a:blip>
          <a:srcRect l="-144"/>
          <a:stretch/>
        </p:blipFill>
        <p:spPr>
          <a:xfrm>
            <a:off x="-13251" y="0"/>
            <a:ext cx="9157252" cy="66044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iming>
    <p:tnLst>
      <p:par>
        <p:cTn id="1" dur="indefinite" restart="never" nodeType="tmRoot"/>
      </p:par>
    </p:tnLst>
  </p:timing>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8.gif"/><Relationship Id="rId5" Type="http://schemas.openxmlformats.org/officeDocument/2006/relationships/image" Target="../media/image9.jpeg"/><Relationship Id="rId1" Type="http://schemas.openxmlformats.org/officeDocument/2006/relationships/tags" Target="../tags/tag1.xml"/><Relationship Id="rId2"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3.xml"/><Relationship Id="rId3"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3.jpeg"/></Relationships>
</file>

<file path=ppt/slides/_rels/slide12.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Layout" Target="../slideLayouts/slideLayout3.xml"/><Relationship Id="rId3"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Layout" Target="../slideLayouts/slideLayout5.xml"/><Relationship Id="rId3"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0.png"/><Relationship Id="rId3" Type="http://schemas.openxmlformats.org/officeDocument/2006/relationships/image" Target="../media/image1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slideLayout" Target="../slideLayouts/slideLayout5.xml"/><Relationship Id="rId3"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5.jpeg"/></Relationships>
</file>

<file path=ppt/slides/_rels/slide23.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slideLayout" Target="../slideLayouts/slideLayout3.xml"/><Relationship Id="rId3"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tags" Target="../tags/tag15.xml"/><Relationship Id="rId2"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tags" Target="../tags/tag17.xml"/><Relationship Id="rId2"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tags" Target="../tags/tag19.xml"/><Relationship Id="rId2"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tags" Target="../tags/tag20.xml"/><Relationship Id="rId2"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image" Target="../media/image16.png"/><Relationship Id="rId1" Type="http://schemas.openxmlformats.org/officeDocument/2006/relationships/tags" Target="../tags/tag21.xml"/><Relationship Id="rId2"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5.xml"/><Relationship Id="rId4" Type="http://schemas.openxmlformats.org/officeDocument/2006/relationships/slideLayout" Target="../slideLayouts/slideLayout3.xml"/><Relationship Id="rId5" Type="http://schemas.openxmlformats.org/officeDocument/2006/relationships/notesSlide" Target="../notesSlides/notesSlide2.xml"/><Relationship Id="rId6" Type="http://schemas.openxmlformats.org/officeDocument/2006/relationships/diagramData" Target="../diagrams/data1.xml"/><Relationship Id="rId7" Type="http://schemas.openxmlformats.org/officeDocument/2006/relationships/diagramLayout" Target="../diagrams/layout1.xml"/><Relationship Id="rId8" Type="http://schemas.openxmlformats.org/officeDocument/2006/relationships/diagramQuickStyle" Target="../diagrams/quickStyle1.xml"/><Relationship Id="rId9" Type="http://schemas.openxmlformats.org/officeDocument/2006/relationships/diagramColors" Target="../diagrams/colors1.xml"/><Relationship Id="rId10" Type="http://schemas.microsoft.com/office/2007/relationships/diagramDrawing" Target="../diagrams/drawing1.xml"/><Relationship Id="rId1" Type="http://schemas.openxmlformats.org/officeDocument/2006/relationships/tags" Target="../tags/tag3.xml"/><Relationship Id="rId2" Type="http://schemas.openxmlformats.org/officeDocument/2006/relationships/tags" Target="../tags/tag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2.jpeg"/></Relationships>
</file>

<file path=ppt/slides/_rels/slide6.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3.xml"/><Relationship Id="rId3"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3.xml"/><Relationship Id="rId3"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3.xml"/><Relationship Id="rId3"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6934200" cy="914400"/>
          </a:xfrm>
        </p:spPr>
        <p:txBody>
          <a:bodyPr>
            <a:normAutofit/>
          </a:bodyPr>
          <a:lstStyle/>
          <a:p>
            <a:r>
              <a:rPr lang="en-US" b="1" dirty="0"/>
              <a:t>Oil Pollution Module for Mariners</a:t>
            </a:r>
            <a:endParaRPr lang="en-US" dirty="0"/>
          </a:p>
        </p:txBody>
      </p:sp>
      <p:sp>
        <p:nvSpPr>
          <p:cNvPr id="5" name="Content Placeholder 4"/>
          <p:cNvSpPr>
            <a:spLocks noGrp="1"/>
          </p:cNvSpPr>
          <p:nvPr>
            <p:ph idx="1"/>
          </p:nvPr>
        </p:nvSpPr>
        <p:spPr>
          <a:xfrm>
            <a:off x="457200" y="1828801"/>
            <a:ext cx="6629400" cy="1600199"/>
          </a:xfrm>
        </p:spPr>
        <p:txBody>
          <a:bodyPr>
            <a:noAutofit/>
          </a:bodyPr>
          <a:lstStyle/>
          <a:p>
            <a:pPr marL="0" indent="0">
              <a:buNone/>
            </a:pPr>
            <a:r>
              <a:rPr lang="en-US" sz="1400" dirty="0" smtClean="0"/>
              <a:t>Created by Capt. Walt Nadolny, SUNY Maritime College, </a:t>
            </a:r>
          </a:p>
          <a:p>
            <a:pPr marL="0" indent="0">
              <a:buNone/>
            </a:pPr>
            <a:r>
              <a:rPr lang="en-US" sz="1400" dirty="0" smtClean="0"/>
              <a:t>Department of Marine Transportation</a:t>
            </a:r>
          </a:p>
          <a:p>
            <a:pPr marL="0" indent="0">
              <a:buNone/>
            </a:pPr>
            <a:endParaRPr lang="en-US" sz="1400" dirty="0"/>
          </a:p>
          <a:p>
            <a:pPr marL="0" indent="0">
              <a:buNone/>
            </a:pPr>
            <a:r>
              <a:rPr lang="en-US" sz="1400" dirty="0" smtClean="0"/>
              <a:t>Funded by a grant from The National Fish and Wildlife </a:t>
            </a:r>
            <a:r>
              <a:rPr lang="en-US" sz="1400" dirty="0" smtClean="0"/>
              <a:t>Foundation</a:t>
            </a:r>
            <a:endParaRPr lang="en-US" sz="1400" dirty="0" smtClean="0"/>
          </a:p>
          <a:p>
            <a:pPr marL="0" indent="0">
              <a:buNone/>
            </a:pPr>
            <a:endParaRPr lang="en-US" sz="1400" dirty="0" smtClean="0"/>
          </a:p>
          <a:p>
            <a:endParaRPr lang="en-US" sz="1400" dirty="0" smtClean="0"/>
          </a:p>
          <a:p>
            <a:endParaRPr lang="en-US" sz="1400" dirty="0" smtClean="0"/>
          </a:p>
          <a:p>
            <a:pPr marL="0" indent="0">
              <a:buNone/>
            </a:pPr>
            <a:r>
              <a:rPr lang="en-US" sz="1400" dirty="0" smtClean="0"/>
              <a:t>  </a:t>
            </a:r>
          </a:p>
          <a:p>
            <a:endParaRPr lang="en-US" sz="1400" dirty="0" smtClean="0"/>
          </a:p>
          <a:p>
            <a:pPr marL="0" indent="0">
              <a:buNone/>
            </a:pPr>
            <a:endParaRPr lang="en-US" sz="1400" dirty="0" smtClean="0"/>
          </a:p>
        </p:txBody>
      </p:sp>
      <p:pic>
        <p:nvPicPr>
          <p:cNvPr id="3" name="Picture 2" descr="NFWF logo.gif"/>
          <p:cNvPicPr>
            <a:picLocks noChangeAspect="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676400" y="3886200"/>
            <a:ext cx="1455843" cy="1447800"/>
          </a:xfrm>
          <a:prstGeom prst="rect">
            <a:avLst/>
          </a:prstGeom>
        </p:spPr>
      </p:pic>
      <p:pic>
        <p:nvPicPr>
          <p:cNvPr id="6" name="Picture 5" descr="maritime_seal_sm.jpg"/>
          <p:cNvPicPr>
            <a:picLocks noChangeAspect="1"/>
          </p:cNvPicPr>
          <p:nvPr/>
        </p:nvPicPr>
        <p:blipFill>
          <a:blip r:embed="rId5">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181600" y="3810000"/>
            <a:ext cx="1780374" cy="1524000"/>
          </a:xfrm>
          <a:prstGeom prst="rect">
            <a:avLst/>
          </a:prstGeom>
        </p:spPr>
      </p:pic>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82922727"/>
      </p:ext>
    </p:extLst>
  </p:cSld>
  <p:clrMapOvr>
    <a:masterClrMapping/>
  </p:clrMapOvr>
  <p:transition spd="slow" advTm="9705">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Oily Water Separator</a:t>
            </a:r>
            <a:endParaRPr lang="en-US" dirty="0"/>
          </a:p>
        </p:txBody>
      </p:sp>
      <p:sp>
        <p:nvSpPr>
          <p:cNvPr id="3" name="Content Placeholder 2"/>
          <p:cNvSpPr>
            <a:spLocks noGrp="1"/>
          </p:cNvSpPr>
          <p:nvPr>
            <p:ph idx="1"/>
          </p:nvPr>
        </p:nvSpPr>
        <p:spPr>
          <a:xfrm>
            <a:off x="457200" y="1828800"/>
            <a:ext cx="8153400" cy="4267200"/>
          </a:xfrm>
        </p:spPr>
        <p:txBody>
          <a:bodyPr/>
          <a:lstStyle/>
          <a:p>
            <a:r>
              <a:rPr lang="en-US" dirty="0"/>
              <a:t>Engine departments produce oil-contaminated bilge waste when water mixes in the bottom of the vessel, known as the bilges, with oil that has leaked from machinery, engines, and lubrication or fuel systems</a:t>
            </a:r>
            <a:r>
              <a:rPr lang="en-US" dirty="0" smtClean="0"/>
              <a:t>.</a:t>
            </a:r>
          </a:p>
          <a:p>
            <a:endParaRPr lang="en-US" dirty="0"/>
          </a:p>
          <a:p>
            <a:r>
              <a:rPr lang="en-US" dirty="0"/>
              <a:t>oily mixtures must be collected and stored in tanks. They can also be processed on-board to separate the water from the oil using a pollution-prevention device known as an </a:t>
            </a:r>
            <a:r>
              <a:rPr lang="en-US" b="1" dirty="0"/>
              <a:t>Oily Water Separato</a:t>
            </a:r>
            <a:r>
              <a:rPr lang="en-US" dirty="0"/>
              <a:t>r.</a:t>
            </a:r>
          </a:p>
          <a:p>
            <a:endParaRPr lang="en-US" dirty="0"/>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38186731"/>
      </p:ext>
    </p:extLst>
  </p:cSld>
  <p:clrMapOvr>
    <a:masterClrMapping/>
  </p:clrMapOvr>
  <p:transition spd="slow" advTm="27078">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solidFill>
                  <a:schemeClr val="bg1"/>
                </a:solidFill>
              </a:rPr>
              <a:t>SATTELITE </a:t>
            </a:r>
            <a:r>
              <a:rPr lang="en-US" sz="2400" dirty="0" smtClean="0">
                <a:solidFill>
                  <a:srgbClr val="FFFFFF"/>
                </a:solidFill>
              </a:rPr>
              <a:t>IMAGERY OF SHIP RELEASING OIL AT NIGHT </a:t>
            </a:r>
            <a:endParaRPr lang="en-US" sz="2400" dirty="0">
              <a:solidFill>
                <a:srgbClr val="FFFFFF"/>
              </a:solidFill>
            </a:endParaRPr>
          </a:p>
        </p:txBody>
      </p:sp>
      <p:pic>
        <p:nvPicPr>
          <p:cNvPr id="4" name="Content Placeholder 3" descr="03.jpg"/>
          <p:cNvPicPr>
            <a:picLocks noGrp="1" noChangeAspect="1"/>
          </p:cNvPicPr>
          <p:nvPr>
            <p:ph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t="10441" b="10441"/>
          <a:stretch>
            <a:fillRect/>
          </a:stretch>
        </p:blipFill>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88360250"/>
      </p:ext>
    </p:extLst>
  </p:cSld>
  <p:clrMapOvr>
    <a:masterClrMapping/>
  </p:clrMapOvr>
  <p:transition spd="slow" advTm="13714">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a:t>
            </a:r>
            <a:r>
              <a:rPr lang="en-US" dirty="0"/>
              <a:t>W</a:t>
            </a:r>
            <a:r>
              <a:rPr lang="en-US" dirty="0" smtClean="0"/>
              <a:t>orks…</a:t>
            </a:r>
            <a:endParaRPr lang="en-US" dirty="0"/>
          </a:p>
        </p:txBody>
      </p:sp>
      <p:sp>
        <p:nvSpPr>
          <p:cNvPr id="3" name="Content Placeholder 2"/>
          <p:cNvSpPr>
            <a:spLocks noGrp="1"/>
          </p:cNvSpPr>
          <p:nvPr>
            <p:ph idx="1"/>
          </p:nvPr>
        </p:nvSpPr>
        <p:spPr/>
        <p:txBody>
          <a:bodyPr>
            <a:normAutofit fontScale="92500"/>
          </a:bodyPr>
          <a:lstStyle/>
          <a:p>
            <a:r>
              <a:rPr lang="en-US" dirty="0"/>
              <a:t>After passing through the Oily Water Separator, bilge waste water containing fifteen parts per million or less of </a:t>
            </a:r>
            <a:r>
              <a:rPr lang="en-US" dirty="0" smtClean="0"/>
              <a:t>oil may </a:t>
            </a:r>
            <a:r>
              <a:rPr lang="en-US" dirty="0"/>
              <a:t>be discharged </a:t>
            </a:r>
            <a:r>
              <a:rPr lang="en-US" dirty="0" smtClean="0"/>
              <a:t>overboard</a:t>
            </a:r>
          </a:p>
          <a:p>
            <a:endParaRPr lang="en-US" dirty="0"/>
          </a:p>
          <a:p>
            <a:r>
              <a:rPr lang="en-US" dirty="0"/>
              <a:t>When properly installed and used, a sensor in the Oil Content </a:t>
            </a:r>
            <a:r>
              <a:rPr lang="en-US" dirty="0" smtClean="0"/>
              <a:t>Monitor </a:t>
            </a:r>
            <a:r>
              <a:rPr lang="en-US" dirty="0"/>
              <a:t>detects the presence of oil in concentrations greater than 15 parts per million and automatically shuts down any overboard </a:t>
            </a:r>
            <a:r>
              <a:rPr lang="en-US" dirty="0" smtClean="0"/>
              <a:t>discharge</a:t>
            </a:r>
          </a:p>
          <a:p>
            <a:endParaRPr lang="en-US" dirty="0" smtClean="0"/>
          </a:p>
          <a:p>
            <a:r>
              <a:rPr lang="en-US" dirty="0"/>
              <a:t>It should also sound an audible alarm in the engineering room</a:t>
            </a:r>
          </a:p>
          <a:p>
            <a:endParaRPr lang="en-US" dirty="0"/>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80398786"/>
      </p:ext>
    </p:extLst>
  </p:cSld>
  <p:clrMapOvr>
    <a:masterClrMapping/>
  </p:clrMapOvr>
  <p:transition spd="slow" advTm="29948">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OIL RECORD BOOK </a:t>
            </a:r>
            <a:endParaRPr lang="en-US" dirty="0"/>
          </a:p>
        </p:txBody>
      </p:sp>
      <p:sp>
        <p:nvSpPr>
          <p:cNvPr id="3" name="Content Placeholder 2"/>
          <p:cNvSpPr>
            <a:spLocks noGrp="1"/>
          </p:cNvSpPr>
          <p:nvPr>
            <p:ph idx="1"/>
          </p:nvPr>
        </p:nvSpPr>
        <p:spPr/>
        <p:txBody>
          <a:bodyPr/>
          <a:lstStyle/>
          <a:p>
            <a:r>
              <a:rPr lang="en-US" b="1" i="1" dirty="0"/>
              <a:t>ALERT! </a:t>
            </a:r>
            <a:r>
              <a:rPr lang="en-US" i="1" dirty="0"/>
              <a:t>Maintaining a false oil record book and lying to US Coast Guard officials is one of the most common charges brought against polluting ships. Lying to a Coast Guard officer, presenting a falsified oil record book, hiding evidence, or telling seafarers not to tell the truth can all be felony offenses and can lead to heavy fines and imprisonment.</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87951679"/>
      </p:ext>
    </p:extLst>
  </p:cSld>
  <p:clrMapOvr>
    <a:masterClrMapping/>
  </p:clrMapOvr>
  <p:transition spd="slow" advTm="14749">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Works… </a:t>
            </a:r>
            <a:endParaRPr lang="en-US" dirty="0"/>
          </a:p>
        </p:txBody>
      </p:sp>
      <p:sp>
        <p:nvSpPr>
          <p:cNvPr id="3" name="Content Placeholder 2"/>
          <p:cNvSpPr>
            <a:spLocks noGrp="1"/>
          </p:cNvSpPr>
          <p:nvPr>
            <p:ph idx="1"/>
          </p:nvPr>
        </p:nvSpPr>
        <p:spPr/>
        <p:txBody>
          <a:bodyPr/>
          <a:lstStyle/>
          <a:p>
            <a:r>
              <a:rPr lang="en-US" dirty="0" smtClean="0"/>
              <a:t>Every disposal </a:t>
            </a:r>
            <a:r>
              <a:rPr lang="en-US" dirty="0"/>
              <a:t>of oil residue and oily mixtures, slops from bilges, and oily bilge water should be recorded in this book</a:t>
            </a:r>
            <a:r>
              <a:rPr lang="en-US" dirty="0" smtClean="0"/>
              <a:t>.</a:t>
            </a:r>
            <a:r>
              <a:rPr lang="en-US" dirty="0"/>
              <a:t> The disposal of oil residue and oily mixtures, slops from bilges, and oily bilge water should be recorded in this book</a:t>
            </a:r>
            <a:r>
              <a:rPr lang="en-US" dirty="0" smtClean="0"/>
              <a:t>.</a:t>
            </a:r>
          </a:p>
          <a:p>
            <a:endParaRPr lang="en-US" dirty="0" smtClean="0"/>
          </a:p>
          <a:p>
            <a:r>
              <a:rPr lang="en-US" dirty="0" smtClean="0"/>
              <a:t>Full </a:t>
            </a:r>
            <a:r>
              <a:rPr lang="en-US" dirty="0"/>
              <a:t>and accurate notes must be kept about the discharge of this material overboard, by incineration, or by other forms of disposal without delay by the person in charge of the operations.</a:t>
            </a:r>
          </a:p>
          <a:p>
            <a:endParaRPr lang="en-US" dirty="0"/>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69338230"/>
      </p:ext>
    </p:extLst>
  </p:cSld>
  <p:clrMapOvr>
    <a:masterClrMapping/>
  </p:clrMapOvr>
  <p:transition spd="slow" advTm="21867">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sz="3100" dirty="0" smtClean="0"/>
              <a:t>Types Of Penalties </a:t>
            </a:r>
            <a:r>
              <a:rPr lang="en-US" dirty="0" smtClean="0"/>
              <a:t/>
            </a:r>
            <a:br>
              <a:rPr lang="en-US" dirty="0" smtClean="0"/>
            </a:br>
            <a:endParaRPr lang="en-US" dirty="0"/>
          </a:p>
        </p:txBody>
      </p:sp>
      <p:sp>
        <p:nvSpPr>
          <p:cNvPr id="11" name="Text Placeholder 10"/>
          <p:cNvSpPr>
            <a:spLocks noGrp="1"/>
          </p:cNvSpPr>
          <p:nvPr>
            <p:ph type="body" idx="1"/>
          </p:nvPr>
        </p:nvSpPr>
        <p:spPr/>
        <p:txBody>
          <a:bodyPr/>
          <a:lstStyle/>
          <a:p>
            <a:r>
              <a:rPr lang="en-US" dirty="0" smtClean="0"/>
              <a:t>INDIVIDUAL </a:t>
            </a:r>
            <a:endParaRPr lang="en-US" dirty="0"/>
          </a:p>
        </p:txBody>
      </p:sp>
      <p:sp>
        <p:nvSpPr>
          <p:cNvPr id="12" name="Content Placeholder 11"/>
          <p:cNvSpPr>
            <a:spLocks noGrp="1"/>
          </p:cNvSpPr>
          <p:nvPr>
            <p:ph sz="half" idx="2"/>
          </p:nvPr>
        </p:nvSpPr>
        <p:spPr/>
        <p:txBody>
          <a:bodyPr/>
          <a:lstStyle/>
          <a:p>
            <a:r>
              <a:rPr lang="en-US" dirty="0"/>
              <a:t>Violating APPS is a class D felony. Individuals can receive a fine to up to $200,000 per count or up to twice the gross gain or loss from the offense. Individuals can also be imprisoned for up to six years.</a:t>
            </a:r>
          </a:p>
          <a:p>
            <a:endParaRPr lang="en-US" dirty="0" smtClean="0"/>
          </a:p>
          <a:p>
            <a:endParaRPr lang="en-US" dirty="0"/>
          </a:p>
        </p:txBody>
      </p:sp>
      <p:sp>
        <p:nvSpPr>
          <p:cNvPr id="13" name="Text Placeholder 12"/>
          <p:cNvSpPr>
            <a:spLocks noGrp="1"/>
          </p:cNvSpPr>
          <p:nvPr>
            <p:ph type="body" sz="quarter" idx="3"/>
          </p:nvPr>
        </p:nvSpPr>
        <p:spPr/>
        <p:txBody>
          <a:bodyPr/>
          <a:lstStyle/>
          <a:p>
            <a:r>
              <a:rPr lang="en-US" dirty="0" smtClean="0"/>
              <a:t>CORPORATION</a:t>
            </a:r>
            <a:endParaRPr lang="en-US" dirty="0"/>
          </a:p>
        </p:txBody>
      </p:sp>
      <p:sp>
        <p:nvSpPr>
          <p:cNvPr id="14" name="Content Placeholder 13"/>
          <p:cNvSpPr>
            <a:spLocks noGrp="1"/>
          </p:cNvSpPr>
          <p:nvPr>
            <p:ph sz="quarter" idx="4"/>
          </p:nvPr>
        </p:nvSpPr>
        <p:spPr/>
        <p:txBody>
          <a:bodyPr/>
          <a:lstStyle/>
          <a:p>
            <a:r>
              <a:rPr lang="en-US" dirty="0"/>
              <a:t>Corporations that violate APPS can face fines of up to $500,000 per count or up to twice the gross gain or loss from the offense.</a:t>
            </a:r>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60768170"/>
      </p:ext>
    </p:extLst>
  </p:cSld>
  <p:clrMapOvr>
    <a:masterClrMapping/>
  </p:clrMapOvr>
  <p:transition spd="slow" advTm="18306">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Title 10"/>
          <p:cNvSpPr>
            <a:spLocks noGrp="1"/>
          </p:cNvSpPr>
          <p:nvPr>
            <p:ph type="title"/>
          </p:nvPr>
        </p:nvSpPr>
        <p:spPr>
          <a:xfrm>
            <a:off x="381000" y="3124200"/>
            <a:ext cx="8229600" cy="914400"/>
          </a:xfrm>
        </p:spPr>
        <p:txBody>
          <a:bodyPr>
            <a:normAutofit fontScale="90000"/>
          </a:bodyPr>
          <a:lstStyle/>
          <a:p>
            <a:pPr algn="ctr"/>
            <a:r>
              <a:rPr lang="en-US" dirty="0" smtClean="0"/>
              <a:t>THE CLEAN WATER ACT </a:t>
            </a:r>
            <a:br>
              <a:rPr lang="en-US" dirty="0" smtClean="0"/>
            </a:br>
            <a:r>
              <a:rPr lang="en-US" dirty="0"/>
              <a:t/>
            </a:r>
            <a:br>
              <a:rPr lang="en-US" dirty="0"/>
            </a:br>
            <a:r>
              <a:rPr lang="en-US" dirty="0" smtClean="0"/>
              <a:t>To keep this….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80592684"/>
      </p:ext>
    </p:extLst>
  </p:cSld>
  <p:clrMapOvr>
    <a:masterClrMapping/>
  </p:clrMapOvr>
  <p:transition spd="slow" advTm="3914">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2133819"/>
      </p:ext>
    </p:extLst>
  </p:cSld>
  <p:clrMapOvr>
    <a:masterClrMapping/>
  </p:clrMapOvr>
  <p:transition spd="slow" advTm="1096">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0"/>
            <a:ext cx="8229600" cy="914400"/>
          </a:xfrm>
        </p:spPr>
        <p:txBody>
          <a:bodyPr/>
          <a:lstStyle/>
          <a:p>
            <a:pPr algn="ctr"/>
            <a:r>
              <a:rPr lang="en-US" dirty="0" smtClean="0"/>
              <a:t>From happening.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62224457"/>
      </p:ext>
    </p:extLst>
  </p:cSld>
  <p:clrMapOvr>
    <a:masterClrMapping/>
  </p:clrMapOvr>
  <p:transition spd="slow" advTm="2036">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Clean Water Act/ Oil Pollution Act Of </a:t>
            </a:r>
            <a:r>
              <a:rPr lang="en-US" dirty="0"/>
              <a:t>1990</a:t>
            </a:r>
          </a:p>
        </p:txBody>
      </p:sp>
      <p:sp>
        <p:nvSpPr>
          <p:cNvPr id="6" name="Content Placeholder 5"/>
          <p:cNvSpPr>
            <a:spLocks noGrp="1"/>
          </p:cNvSpPr>
          <p:nvPr>
            <p:ph idx="1"/>
          </p:nvPr>
        </p:nvSpPr>
        <p:spPr/>
        <p:txBody>
          <a:bodyPr/>
          <a:lstStyle/>
          <a:p>
            <a:r>
              <a:rPr lang="en-US" dirty="0"/>
              <a:t>P</a:t>
            </a:r>
            <a:r>
              <a:rPr lang="en-US" dirty="0" smtClean="0"/>
              <a:t>assed </a:t>
            </a:r>
            <a:r>
              <a:rPr lang="en-US" dirty="0"/>
              <a:t>in 1972 to protect fish and wildlife by ensuring water </a:t>
            </a:r>
            <a:r>
              <a:rPr lang="en-US" dirty="0" smtClean="0"/>
              <a:t>quality</a:t>
            </a:r>
          </a:p>
          <a:p>
            <a:endParaRPr lang="en-US" dirty="0"/>
          </a:p>
          <a:p>
            <a:r>
              <a:rPr lang="en-US" dirty="0"/>
              <a:t>A</a:t>
            </a:r>
            <a:r>
              <a:rPr lang="en-US" dirty="0" smtClean="0"/>
              <a:t>ddresses </a:t>
            </a:r>
            <a:r>
              <a:rPr lang="en-US" dirty="0"/>
              <a:t>oil pollution and bans any discharge of oil into the navigable waters of the US or any waters that affect natural resources in the US exclusive economic zone in harmful </a:t>
            </a:r>
            <a:r>
              <a:rPr lang="en-US" dirty="0" smtClean="0"/>
              <a:t>quantities</a:t>
            </a:r>
          </a:p>
          <a:p>
            <a:endParaRPr lang="en-US" dirty="0"/>
          </a:p>
          <a:p>
            <a:r>
              <a:rPr lang="en-US" dirty="0"/>
              <a:t>The Clean Water Act was amended by the Oil Pollution Act of 1990 following the devastation of the Exxon Valdez oil spill in </a:t>
            </a:r>
            <a:r>
              <a:rPr lang="en-US" dirty="0" smtClean="0"/>
              <a:t>Alaska</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64051077"/>
      </p:ext>
    </p:extLst>
  </p:cSld>
  <p:clrMapOvr>
    <a:masterClrMapping/>
  </p:clrMapOvr>
  <p:transition spd="slow" advTm="25716">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as mariners are a significant source of the problem</a:t>
            </a:r>
            <a:endParaRPr lang="en-US" dirty="0"/>
          </a:p>
        </p:txBody>
      </p:sp>
      <p:pic>
        <p:nvPicPr>
          <p:cNvPr id="3" name="Picture 2" descr="chart.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28600" y="1524000"/>
            <a:ext cx="4483100" cy="4619989"/>
          </a:xfrm>
          <a:prstGeom prst="rect">
            <a:avLst/>
          </a:prstGeom>
        </p:spPr>
      </p:pic>
      <p:sp>
        <p:nvSpPr>
          <p:cNvPr id="4" name="Rectangle 3"/>
          <p:cNvSpPr/>
          <p:nvPr/>
        </p:nvSpPr>
        <p:spPr>
          <a:xfrm>
            <a:off x="914400" y="6172200"/>
            <a:ext cx="4572000" cy="400110"/>
          </a:xfrm>
          <a:prstGeom prst="rect">
            <a:avLst/>
          </a:prstGeom>
        </p:spPr>
        <p:txBody>
          <a:bodyPr>
            <a:spAutoFit/>
          </a:bodyPr>
          <a:lstStyle/>
          <a:p>
            <a:r>
              <a:rPr lang="en-US" sz="1000" dirty="0"/>
              <a:t>Source: American Academy of Sciences,</a:t>
            </a:r>
          </a:p>
          <a:p>
            <a:r>
              <a:rPr lang="en-US" sz="1000" dirty="0"/>
              <a:t>Oil in the Sea III, 2003</a:t>
            </a:r>
          </a:p>
        </p:txBody>
      </p:sp>
      <p:pic>
        <p:nvPicPr>
          <p:cNvPr id="6" name="Picture 5" descr="oilslick.jpg"/>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257799" y="1676400"/>
            <a:ext cx="3643143" cy="36576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51955424"/>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Provisions </a:t>
            </a:r>
            <a:endParaRPr lang="en-US" dirty="0"/>
          </a:p>
        </p:txBody>
      </p:sp>
      <p:sp>
        <p:nvSpPr>
          <p:cNvPr id="3" name="Content Placeholder 2"/>
          <p:cNvSpPr>
            <a:spLocks noGrp="1"/>
          </p:cNvSpPr>
          <p:nvPr>
            <p:ph idx="1"/>
          </p:nvPr>
        </p:nvSpPr>
        <p:spPr/>
        <p:txBody>
          <a:bodyPr/>
          <a:lstStyle/>
          <a:p>
            <a:r>
              <a:rPr lang="en-US" dirty="0"/>
              <a:t>It is a crime to negligently or knowingly discharge a “harmful quantity” of oil into US waters</a:t>
            </a:r>
            <a:r>
              <a:rPr lang="en-US" dirty="0" smtClean="0"/>
              <a:t>.</a:t>
            </a:r>
          </a:p>
          <a:p>
            <a:endParaRPr lang="en-US" dirty="0"/>
          </a:p>
          <a:p>
            <a:r>
              <a:rPr lang="en-US" dirty="0"/>
              <a:t>Failing to report an oil spill to the government is also a crime. Any “person in charge” on a vessel that has discharged oil must immediately report the spill to the National Response Center</a:t>
            </a:r>
            <a:r>
              <a:rPr lang="en-US" dirty="0" smtClean="0"/>
              <a:t>.</a:t>
            </a:r>
          </a:p>
          <a:p>
            <a:endParaRPr lang="en-US" dirty="0"/>
          </a:p>
          <a:p>
            <a:r>
              <a:rPr lang="en-US" dirty="0" smtClean="0"/>
              <a:t>NRC 1800 (424 8802 )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16725838"/>
      </p:ext>
    </p:extLst>
  </p:cSld>
  <p:clrMapOvr>
    <a:masterClrMapping/>
  </p:clrMapOvr>
  <p:transition spd="slow" advTm="23661">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0" y="685800"/>
            <a:ext cx="8229600" cy="609600"/>
          </a:xfrm>
        </p:spPr>
        <p:txBody>
          <a:bodyPr>
            <a:normAutofit fontScale="90000"/>
          </a:bodyPr>
          <a:lstStyle/>
          <a:p>
            <a:r>
              <a:rPr lang="en-US" dirty="0" smtClean="0"/>
              <a:t/>
            </a:r>
            <a:br>
              <a:rPr lang="en-US" dirty="0" smtClean="0"/>
            </a:br>
            <a:r>
              <a:rPr lang="en-US" sz="3100" dirty="0" smtClean="0"/>
              <a:t>Types </a:t>
            </a:r>
            <a:r>
              <a:rPr lang="en-US" sz="3100" dirty="0"/>
              <a:t>Of Penalties </a:t>
            </a:r>
            <a:r>
              <a:rPr lang="en-US" dirty="0"/>
              <a:t/>
            </a:r>
            <a:br>
              <a:rPr lang="en-US" dirty="0"/>
            </a:br>
            <a:endParaRPr lang="en-US" dirty="0"/>
          </a:p>
        </p:txBody>
      </p:sp>
      <p:sp>
        <p:nvSpPr>
          <p:cNvPr id="5" name="Text Placeholder 4"/>
          <p:cNvSpPr>
            <a:spLocks noGrp="1"/>
          </p:cNvSpPr>
          <p:nvPr>
            <p:ph type="body" idx="1"/>
          </p:nvPr>
        </p:nvSpPr>
        <p:spPr>
          <a:xfrm>
            <a:off x="304800" y="1295400"/>
            <a:ext cx="4040188" cy="639762"/>
          </a:xfrm>
        </p:spPr>
        <p:txBody>
          <a:bodyPr/>
          <a:lstStyle/>
          <a:p>
            <a:r>
              <a:rPr lang="en-US" dirty="0" smtClean="0"/>
              <a:t>INDIVIDUAL</a:t>
            </a:r>
            <a:endParaRPr lang="en-US" dirty="0"/>
          </a:p>
        </p:txBody>
      </p:sp>
      <p:sp>
        <p:nvSpPr>
          <p:cNvPr id="6" name="Content Placeholder 5"/>
          <p:cNvSpPr>
            <a:spLocks noGrp="1"/>
          </p:cNvSpPr>
          <p:nvPr>
            <p:ph sz="half" idx="2"/>
          </p:nvPr>
        </p:nvSpPr>
        <p:spPr>
          <a:xfrm>
            <a:off x="457200" y="1905000"/>
            <a:ext cx="4040188" cy="4952999"/>
          </a:xfrm>
        </p:spPr>
        <p:txBody>
          <a:bodyPr>
            <a:normAutofit fontScale="92500"/>
          </a:bodyPr>
          <a:lstStyle/>
          <a:p>
            <a:r>
              <a:rPr lang="en-US" dirty="0"/>
              <a:t>Individuals who fail to notify the federal government about an oil spill or discharge can be fined up to $200,000 or up to twice the gross gain or loss and may be imprisoned for up to 5 </a:t>
            </a:r>
            <a:r>
              <a:rPr lang="en-US" dirty="0" smtClean="0"/>
              <a:t>years</a:t>
            </a:r>
            <a:endParaRPr lang="en-US" dirty="0"/>
          </a:p>
          <a:p>
            <a:endParaRPr lang="en-US" dirty="0" smtClean="0"/>
          </a:p>
          <a:p>
            <a:r>
              <a:rPr lang="en-US" dirty="0" smtClean="0"/>
              <a:t>A </a:t>
            </a:r>
            <a:r>
              <a:rPr lang="en-US" dirty="0"/>
              <a:t>negligent violation of the Clean Water Act is a misdemeanor and can result in up to one year in </a:t>
            </a:r>
            <a:r>
              <a:rPr lang="en-US" dirty="0" smtClean="0"/>
              <a:t>prison</a:t>
            </a:r>
            <a:endParaRPr lang="en-US" dirty="0"/>
          </a:p>
          <a:p>
            <a:endParaRPr lang="en-US" dirty="0" smtClean="0"/>
          </a:p>
          <a:p>
            <a:r>
              <a:rPr lang="en-US" dirty="0" smtClean="0"/>
              <a:t>A </a:t>
            </a:r>
            <a:r>
              <a:rPr lang="en-US" dirty="0"/>
              <a:t>knowing failure to report a spill or a leak is a felony and can result in up to 5 years in </a:t>
            </a:r>
            <a:r>
              <a:rPr lang="en-US" dirty="0" smtClean="0"/>
              <a:t>prison</a:t>
            </a:r>
            <a:endParaRPr lang="en-US" dirty="0"/>
          </a:p>
          <a:p>
            <a:endParaRPr lang="en-US" dirty="0"/>
          </a:p>
        </p:txBody>
      </p:sp>
      <p:sp>
        <p:nvSpPr>
          <p:cNvPr id="7" name="Text Placeholder 6"/>
          <p:cNvSpPr>
            <a:spLocks noGrp="1"/>
          </p:cNvSpPr>
          <p:nvPr>
            <p:ph type="body" sz="quarter" idx="3"/>
          </p:nvPr>
        </p:nvSpPr>
        <p:spPr>
          <a:xfrm>
            <a:off x="4648200" y="1295400"/>
            <a:ext cx="4041775" cy="639762"/>
          </a:xfrm>
        </p:spPr>
        <p:txBody>
          <a:bodyPr/>
          <a:lstStyle/>
          <a:p>
            <a:r>
              <a:rPr lang="en-US" dirty="0" smtClean="0"/>
              <a:t>CORPORATION</a:t>
            </a:r>
            <a:endParaRPr lang="en-US" dirty="0"/>
          </a:p>
        </p:txBody>
      </p:sp>
      <p:sp>
        <p:nvSpPr>
          <p:cNvPr id="8" name="Content Placeholder 7"/>
          <p:cNvSpPr>
            <a:spLocks noGrp="1"/>
          </p:cNvSpPr>
          <p:nvPr>
            <p:ph sz="quarter" idx="4"/>
          </p:nvPr>
        </p:nvSpPr>
        <p:spPr>
          <a:xfrm>
            <a:off x="4648200" y="1905000"/>
            <a:ext cx="4041775" cy="4530725"/>
          </a:xfrm>
        </p:spPr>
        <p:txBody>
          <a:bodyPr/>
          <a:lstStyle/>
          <a:p>
            <a:r>
              <a:rPr lang="en-US" dirty="0"/>
              <a:t>Corporations can be fined up to $500,000 and up to twice the gross gain or loss for failing to notify a federal </a:t>
            </a:r>
            <a:r>
              <a:rPr lang="en-US" dirty="0" smtClean="0"/>
              <a:t>agency</a:t>
            </a:r>
          </a:p>
          <a:p>
            <a:r>
              <a:rPr lang="en-US" dirty="0" smtClean="0"/>
              <a:t> </a:t>
            </a:r>
            <a:r>
              <a:rPr lang="en-US" dirty="0"/>
              <a:t>Ship owners are also responsible for the cost of any damages caused by the oil and any removal </a:t>
            </a:r>
            <a:r>
              <a:rPr lang="en-US" dirty="0" smtClean="0"/>
              <a:t>costs</a:t>
            </a:r>
            <a:endParaRPr lang="en-US" dirty="0"/>
          </a:p>
          <a:p>
            <a:endParaRPr lang="en-US" dirty="0"/>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24903254"/>
      </p:ext>
    </p:extLst>
  </p:cSld>
  <p:clrMapOvr>
    <a:masterClrMapping/>
  </p:clrMapOvr>
  <p:transition spd="slow" advTm="32868">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0" y="5105400"/>
            <a:ext cx="5486400" cy="566738"/>
          </a:xfrm>
        </p:spPr>
        <p:txBody>
          <a:bodyPr>
            <a:normAutofit/>
          </a:bodyPr>
          <a:lstStyle/>
          <a:p>
            <a:r>
              <a:rPr lang="en-US" sz="2400" dirty="0" smtClean="0"/>
              <a:t>Whistleblowers</a:t>
            </a:r>
            <a:endParaRPr lang="en-US" sz="2400" dirty="0"/>
          </a:p>
        </p:txBody>
      </p:sp>
      <p:pic>
        <p:nvPicPr>
          <p:cNvPr id="10" name="Picture Placeholder 9" descr="whistleblower-protection.jpg"/>
          <p:cNvPicPr>
            <a:picLocks noGrp="1" noChangeAspect="1"/>
          </p:cNvPicPr>
          <p:nvPr>
            <p:ph type="pic"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11111" r="11111"/>
          <a:stretch>
            <a:fillRect/>
          </a:stretch>
        </p:blipFill>
        <p:spPr>
          <a:xfrm>
            <a:off x="1752600" y="838200"/>
            <a:ext cx="5486400" cy="4114800"/>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84896465"/>
      </p:ext>
    </p:extLst>
  </p:cSld>
  <p:clrMapOvr>
    <a:masterClrMapping/>
  </p:clrMapOvr>
  <p:transition spd="slow" advTm="1860">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Some Facts…</a:t>
            </a:r>
            <a:endParaRPr lang="en-US" dirty="0"/>
          </a:p>
        </p:txBody>
      </p:sp>
      <p:sp>
        <p:nvSpPr>
          <p:cNvPr id="6" name="Content Placeholder 5"/>
          <p:cNvSpPr>
            <a:spLocks noGrp="1"/>
          </p:cNvSpPr>
          <p:nvPr>
            <p:ph idx="1"/>
          </p:nvPr>
        </p:nvSpPr>
        <p:spPr/>
        <p:txBody>
          <a:bodyPr>
            <a:normAutofit/>
          </a:bodyPr>
          <a:lstStyle/>
          <a:p>
            <a:r>
              <a:rPr lang="en-US" dirty="0"/>
              <a:t>In 2001, there were roughly 88,000 ships over 100 gross tons registered to operate as part of the global commercial fleet. Of these ships, it is estimated that ten to fifteen percent regularly break the law and intentionally dump oil into the </a:t>
            </a:r>
            <a:r>
              <a:rPr lang="en-US" dirty="0" smtClean="0"/>
              <a:t>seas</a:t>
            </a:r>
            <a:endParaRPr lang="en-US" dirty="0"/>
          </a:p>
          <a:p>
            <a:endParaRPr lang="en-US" dirty="0" smtClean="0"/>
          </a:p>
          <a:p>
            <a:r>
              <a:rPr lang="en-US" dirty="0" smtClean="0"/>
              <a:t>More </a:t>
            </a:r>
            <a:r>
              <a:rPr lang="en-US" dirty="0"/>
              <a:t>than half of all MARPOL cases occur as a result of crewmembers alerting US authorities about illegal discharges or false </a:t>
            </a:r>
            <a:r>
              <a:rPr lang="en-US" dirty="0" smtClean="0"/>
              <a:t>records</a:t>
            </a:r>
          </a:p>
          <a:p>
            <a:endParaRPr lang="en-US" dirty="0" smtClean="0"/>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85462566"/>
      </p:ext>
    </p:extLst>
  </p:cSld>
  <p:clrMapOvr>
    <a:masterClrMapping/>
  </p:clrMapOvr>
  <p:transition spd="slow" advTm="38445">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Facts…</a:t>
            </a:r>
            <a:endParaRPr lang="en-US" dirty="0"/>
          </a:p>
        </p:txBody>
      </p:sp>
      <p:sp>
        <p:nvSpPr>
          <p:cNvPr id="3" name="Content Placeholder 2"/>
          <p:cNvSpPr>
            <a:spLocks noGrp="1"/>
          </p:cNvSpPr>
          <p:nvPr>
            <p:ph idx="1"/>
          </p:nvPr>
        </p:nvSpPr>
        <p:spPr/>
        <p:txBody>
          <a:bodyPr/>
          <a:lstStyle/>
          <a:p>
            <a:r>
              <a:rPr lang="en-US" dirty="0"/>
              <a:t>33 U.S.C, Section 1908 a), individuals involved in reporting a violation that leads to a conviction are eligible to receive up to half of the fine incurred by the </a:t>
            </a:r>
            <a:r>
              <a:rPr lang="en-US" dirty="0" smtClean="0"/>
              <a:t>company</a:t>
            </a:r>
            <a:endParaRPr lang="en-US" dirty="0"/>
          </a:p>
          <a:p>
            <a:endParaRPr lang="en-US" dirty="0"/>
          </a:p>
          <a:p>
            <a:r>
              <a:rPr lang="en-US" dirty="0"/>
              <a:t>In the past three-and-a-half years, over one third of maritime prosecutions have </a:t>
            </a:r>
            <a:r>
              <a:rPr lang="en-US" b="1" dirty="0"/>
              <a:t>resulted in awards to whistleblowers, ranging from $40,000 to $</a:t>
            </a:r>
            <a:r>
              <a:rPr lang="en-US" b="1" dirty="0" smtClean="0"/>
              <a:t>400,000</a:t>
            </a:r>
            <a:endParaRPr lang="en-US"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93999929"/>
      </p:ext>
    </p:extLst>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Whistle Blower Cases </a:t>
            </a:r>
            <a:endParaRPr lang="en-US" dirty="0"/>
          </a:p>
        </p:txBody>
      </p:sp>
      <p:sp>
        <p:nvSpPr>
          <p:cNvPr id="3" name="Content Placeholder 2"/>
          <p:cNvSpPr>
            <a:spLocks noGrp="1"/>
          </p:cNvSpPr>
          <p:nvPr>
            <p:ph idx="1"/>
          </p:nvPr>
        </p:nvSpPr>
        <p:spPr/>
        <p:txBody>
          <a:bodyPr/>
          <a:lstStyle/>
          <a:p>
            <a:pPr marL="0" indent="0">
              <a:buNone/>
            </a:pPr>
            <a:r>
              <a:rPr lang="en-US" b="1" dirty="0" smtClean="0"/>
              <a:t>CASES:</a:t>
            </a:r>
          </a:p>
          <a:p>
            <a:r>
              <a:rPr lang="en-US" dirty="0"/>
              <a:t>US V. ILIOS SHIPPING COMPANY</a:t>
            </a:r>
          </a:p>
          <a:p>
            <a:r>
              <a:rPr lang="en-US" dirty="0"/>
              <a:t>US V. IONIA </a:t>
            </a:r>
            <a:r>
              <a:rPr lang="en-US" dirty="0" smtClean="0"/>
              <a:t>MANAGEMENT</a:t>
            </a:r>
          </a:p>
          <a:p>
            <a:r>
              <a:rPr lang="en-US" dirty="0"/>
              <a:t>US V. GENERAL MARITIME </a:t>
            </a:r>
            <a:r>
              <a:rPr lang="en-US" dirty="0" smtClean="0"/>
              <a:t>MANAGEMENT</a:t>
            </a:r>
          </a:p>
          <a:p>
            <a:r>
              <a:rPr lang="en-US" dirty="0"/>
              <a:t>US V. OVERSEAS SHIPHOLDING GROUP, INC</a:t>
            </a:r>
            <a:r>
              <a:rPr lang="en-US" dirty="0" smtClean="0"/>
              <a:t>.</a:t>
            </a:r>
          </a:p>
          <a:p>
            <a:r>
              <a:rPr lang="en-US" dirty="0"/>
              <a:t>US. V. WALLENIUS SHIP </a:t>
            </a:r>
            <a:r>
              <a:rPr lang="en-US" dirty="0" smtClean="0"/>
              <a:t>MANAGEMENT</a:t>
            </a:r>
          </a:p>
          <a:p>
            <a:r>
              <a:rPr lang="en-US" dirty="0"/>
              <a:t>US. V. OMI CORPORATION</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84729475"/>
      </p:ext>
    </p:extLst>
  </p:cSld>
  <p:clrMapOvr>
    <a:masterClrMapping/>
  </p:clrMapOvr>
  <p:transition spd="slow" advTm="8401">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 V. ILIOS SHIPPING COMPANY</a:t>
            </a:r>
            <a:br>
              <a:rPr lang="en-US" dirty="0"/>
            </a:br>
            <a:endParaRPr lang="en-US" dirty="0"/>
          </a:p>
        </p:txBody>
      </p:sp>
      <p:sp>
        <p:nvSpPr>
          <p:cNvPr id="3" name="Content Placeholder 2"/>
          <p:cNvSpPr>
            <a:spLocks noGrp="1"/>
          </p:cNvSpPr>
          <p:nvPr>
            <p:ph idx="1"/>
          </p:nvPr>
        </p:nvSpPr>
        <p:spPr/>
        <p:txBody>
          <a:bodyPr/>
          <a:lstStyle/>
          <a:p>
            <a:r>
              <a:rPr lang="en-US" dirty="0"/>
              <a:t>The Report: A crew member emailed a letter, photographs, and a video to the Coast Guard that described and showed the illegal discharge </a:t>
            </a:r>
            <a:r>
              <a:rPr lang="en-US" dirty="0" smtClean="0"/>
              <a:t>setup</a:t>
            </a:r>
          </a:p>
          <a:p>
            <a:endParaRPr lang="en-US" dirty="0" smtClean="0"/>
          </a:p>
          <a:p>
            <a:r>
              <a:rPr lang="en-US" dirty="0" smtClean="0"/>
              <a:t>The </a:t>
            </a:r>
            <a:r>
              <a:rPr lang="en-US" dirty="0"/>
              <a:t>Crime: </a:t>
            </a:r>
            <a:r>
              <a:rPr lang="en-US" dirty="0" smtClean="0"/>
              <a:t>Failure </a:t>
            </a:r>
            <a:r>
              <a:rPr lang="en-US" dirty="0"/>
              <a:t>to maintain an accurate oil record </a:t>
            </a:r>
            <a:r>
              <a:rPr lang="en-US" dirty="0" smtClean="0"/>
              <a:t>book.</a:t>
            </a:r>
          </a:p>
          <a:p>
            <a:endParaRPr lang="en-US" dirty="0"/>
          </a:p>
          <a:p>
            <a:r>
              <a:rPr lang="en-US" dirty="0" smtClean="0"/>
              <a:t>Penalty</a:t>
            </a:r>
            <a:r>
              <a:rPr lang="en-US" dirty="0"/>
              <a:t>: </a:t>
            </a:r>
            <a:r>
              <a:rPr lang="en-US" dirty="0" err="1"/>
              <a:t>Ilios</a:t>
            </a:r>
            <a:r>
              <a:rPr lang="en-US" dirty="0"/>
              <a:t> Shipping Company paid a $2 million </a:t>
            </a:r>
            <a:r>
              <a:rPr lang="en-US" dirty="0" smtClean="0"/>
              <a:t>penalty</a:t>
            </a:r>
            <a:endParaRPr lang="en-US" dirty="0"/>
          </a:p>
          <a:p>
            <a:endParaRPr lang="en-US" dirty="0"/>
          </a:p>
          <a:p>
            <a:endParaRPr lang="en-US" dirty="0"/>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19852724"/>
      </p:ext>
    </p:extLst>
  </p:cSld>
  <p:clrMapOvr>
    <a:masterClrMapping/>
  </p:clrMapOvr>
  <p:transition spd="slow" advTm="22154">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2667000" y="3429000"/>
            <a:ext cx="606995" cy="923330"/>
          </a:xfrm>
          <a:prstGeom prst="rect">
            <a:avLst/>
          </a:prstGeom>
          <a:noFill/>
        </p:spPr>
        <p:txBody>
          <a:bodyPr wrap="none" rtlCol="0">
            <a:spAutoFit/>
          </a:bodyPr>
          <a:lstStyle/>
          <a:p>
            <a:r>
              <a:rPr lang="en-US" sz="5400" dirty="0"/>
              <a:t>$</a:t>
            </a:r>
          </a:p>
        </p:txBody>
      </p:sp>
      <p:sp>
        <p:nvSpPr>
          <p:cNvPr id="8" name="TextBox 7"/>
          <p:cNvSpPr txBox="1"/>
          <p:nvPr/>
        </p:nvSpPr>
        <p:spPr>
          <a:xfrm>
            <a:off x="3505200" y="3429000"/>
            <a:ext cx="2819402" cy="923330"/>
          </a:xfrm>
          <a:prstGeom prst="rect">
            <a:avLst/>
          </a:prstGeom>
          <a:noFill/>
        </p:spPr>
        <p:txBody>
          <a:bodyPr wrap="none" rtlCol="0">
            <a:spAutoFit/>
          </a:bodyPr>
          <a:lstStyle/>
          <a:p>
            <a:r>
              <a:rPr lang="en-US" sz="5400" dirty="0" smtClean="0"/>
              <a:t>350,000</a:t>
            </a:r>
            <a:endParaRPr lang="en-US" sz="5400" dirty="0"/>
          </a:p>
        </p:txBody>
      </p:sp>
      <p:sp>
        <p:nvSpPr>
          <p:cNvPr id="9" name="TextBox 8"/>
          <p:cNvSpPr txBox="1"/>
          <p:nvPr/>
        </p:nvSpPr>
        <p:spPr>
          <a:xfrm flipH="1">
            <a:off x="2667000" y="1905000"/>
            <a:ext cx="4724400" cy="738664"/>
          </a:xfrm>
          <a:prstGeom prst="rect">
            <a:avLst/>
          </a:prstGeom>
          <a:noFill/>
        </p:spPr>
        <p:txBody>
          <a:bodyPr wrap="square" rtlCol="0">
            <a:spAutoFit/>
          </a:bodyPr>
          <a:lstStyle/>
          <a:p>
            <a:r>
              <a:rPr lang="en-US" sz="2400" dirty="0"/>
              <a:t>Whistleblower awarded…</a:t>
            </a:r>
          </a:p>
          <a:p>
            <a:endParaRPr lang="en-US" dirty="0"/>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59225086"/>
      </p:ext>
    </p:extLst>
  </p:cSld>
  <p:clrMapOvr>
    <a:masterClrMapping/>
  </p:clrMapOvr>
  <p:transition spd="slow" advTm="7459">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dissolve">
                                      <p:cBhvr>
                                        <p:cTn id="11"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US V. IONIA </a:t>
            </a:r>
            <a:r>
              <a:rPr lang="en-US" dirty="0" smtClean="0"/>
              <a:t>MANAGEMENT</a:t>
            </a:r>
            <a:endParaRPr lang="en-US" dirty="0"/>
          </a:p>
        </p:txBody>
      </p:sp>
      <p:sp>
        <p:nvSpPr>
          <p:cNvPr id="4" name="Content Placeholder 3"/>
          <p:cNvSpPr>
            <a:spLocks noGrp="1"/>
          </p:cNvSpPr>
          <p:nvPr>
            <p:ph idx="1"/>
          </p:nvPr>
        </p:nvSpPr>
        <p:spPr/>
        <p:txBody>
          <a:bodyPr>
            <a:normAutofit fontScale="85000" lnSpcReduction="10000"/>
          </a:bodyPr>
          <a:lstStyle/>
          <a:p>
            <a:r>
              <a:rPr lang="en-US" dirty="0" smtClean="0"/>
              <a:t>The Report: The </a:t>
            </a:r>
            <a:r>
              <a:rPr lang="en-US" dirty="0"/>
              <a:t>Coast Guard received a report from the </a:t>
            </a:r>
            <a:r>
              <a:rPr lang="en-US" dirty="0" err="1"/>
              <a:t>Kriton’s</a:t>
            </a:r>
            <a:r>
              <a:rPr lang="en-US" dirty="0"/>
              <a:t> electrician that the ship, then berthed at the Magellan Terminal in the Port of New Haven, had been discharging oily bilge water directly overboard through a bypass </a:t>
            </a:r>
            <a:r>
              <a:rPr lang="en-US" dirty="0" smtClean="0"/>
              <a:t>hose</a:t>
            </a:r>
          </a:p>
          <a:p>
            <a:endParaRPr lang="en-US" dirty="0" smtClean="0"/>
          </a:p>
          <a:p>
            <a:r>
              <a:rPr lang="en-US" dirty="0" smtClean="0"/>
              <a:t>The Crime: Thirteen </a:t>
            </a:r>
            <a:r>
              <a:rPr lang="en-US" dirty="0"/>
              <a:t>counts of violating the Act to Prevent Pollution from Ships, three counts of falsifying records in a federal investigation, one count of obstruction of justice, and one count of </a:t>
            </a:r>
            <a:r>
              <a:rPr lang="en-US" dirty="0" smtClean="0"/>
              <a:t>conspiracy</a:t>
            </a:r>
          </a:p>
          <a:p>
            <a:pPr marL="0" indent="0">
              <a:buNone/>
            </a:pPr>
            <a:endParaRPr lang="en-US" dirty="0"/>
          </a:p>
          <a:p>
            <a:r>
              <a:rPr lang="fr-FR" dirty="0" smtClean="0"/>
              <a:t>The Penalty: </a:t>
            </a:r>
            <a:r>
              <a:rPr lang="fr-FR" dirty="0" err="1" smtClean="0"/>
              <a:t>Ionia</a:t>
            </a:r>
            <a:r>
              <a:rPr lang="fr-FR" dirty="0" smtClean="0"/>
              <a:t> </a:t>
            </a:r>
            <a:r>
              <a:rPr lang="fr-FR" dirty="0"/>
              <a:t>Management paid a $ 4.9 million </a:t>
            </a:r>
            <a:r>
              <a:rPr lang="fr-FR" dirty="0" smtClean="0"/>
              <a:t>penalty</a:t>
            </a:r>
          </a:p>
          <a:p>
            <a:endParaRPr lang="fr-FR" dirty="0"/>
          </a:p>
          <a:p>
            <a:r>
              <a:rPr lang="fr-FR" dirty="0" smtClean="0"/>
              <a:t>Three Whistleblowers awarded</a:t>
            </a:r>
            <a:r>
              <a:rPr lang="en-US" dirty="0" smtClean="0"/>
              <a:t>…</a:t>
            </a:r>
            <a:r>
              <a:rPr lang="fr-FR" dirty="0" smtClean="0"/>
              <a:t> </a:t>
            </a:r>
            <a:endParaRPr lang="fr-FR" dirty="0"/>
          </a:p>
          <a:p>
            <a:endParaRPr lang="en-US" dirty="0" smtClean="0"/>
          </a:p>
          <a:p>
            <a:endParaRPr lang="en-US" dirty="0"/>
          </a:p>
          <a:p>
            <a:endParaRPr lang="en-US" dirty="0"/>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87962314"/>
      </p:ext>
    </p:extLst>
  </p:cSld>
  <p:clrMapOvr>
    <a:masterClrMapping/>
  </p:clrMapOvr>
  <p:transition spd="slow" advTm="31065">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2514600" y="2895600"/>
            <a:ext cx="3091461" cy="1938992"/>
          </a:xfrm>
          <a:prstGeom prst="rect">
            <a:avLst/>
          </a:prstGeom>
          <a:noFill/>
        </p:spPr>
        <p:txBody>
          <a:bodyPr wrap="none" rtlCol="0">
            <a:spAutoFit/>
          </a:bodyPr>
          <a:lstStyle/>
          <a:p>
            <a:r>
              <a:rPr lang="en-US" sz="4000" dirty="0"/>
              <a:t>	</a:t>
            </a:r>
            <a:r>
              <a:rPr lang="en-US" sz="4000" dirty="0" smtClean="0"/>
              <a:t>500,000 </a:t>
            </a:r>
          </a:p>
          <a:p>
            <a:r>
              <a:rPr lang="en-US" sz="4000" dirty="0" smtClean="0"/>
              <a:t>	350,000</a:t>
            </a:r>
          </a:p>
          <a:p>
            <a:r>
              <a:rPr lang="en-US" sz="4000" dirty="0" smtClean="0"/>
              <a:t>	350,000</a:t>
            </a:r>
            <a:endParaRPr lang="en-US" sz="4000" dirty="0"/>
          </a:p>
        </p:txBody>
      </p:sp>
      <p:sp>
        <p:nvSpPr>
          <p:cNvPr id="10" name="TextBox 9"/>
          <p:cNvSpPr txBox="1"/>
          <p:nvPr/>
        </p:nvSpPr>
        <p:spPr>
          <a:xfrm>
            <a:off x="2971800" y="3124200"/>
            <a:ext cx="372368" cy="461665"/>
          </a:xfrm>
          <a:prstGeom prst="rect">
            <a:avLst/>
          </a:prstGeom>
          <a:noFill/>
        </p:spPr>
        <p:txBody>
          <a:bodyPr wrap="none" rtlCol="0">
            <a:spAutoFit/>
          </a:bodyPr>
          <a:lstStyle/>
          <a:p>
            <a:r>
              <a:rPr lang="en-US" sz="2400" dirty="0" smtClean="0"/>
              <a:t>$</a:t>
            </a:r>
            <a:endParaRPr lang="en-US" sz="2400" dirty="0"/>
          </a:p>
        </p:txBody>
      </p:sp>
      <p:sp>
        <p:nvSpPr>
          <p:cNvPr id="12" name="TextBox 11"/>
          <p:cNvSpPr txBox="1"/>
          <p:nvPr/>
        </p:nvSpPr>
        <p:spPr>
          <a:xfrm>
            <a:off x="2971800" y="3657600"/>
            <a:ext cx="372368" cy="461665"/>
          </a:xfrm>
          <a:prstGeom prst="rect">
            <a:avLst/>
          </a:prstGeom>
          <a:noFill/>
        </p:spPr>
        <p:txBody>
          <a:bodyPr wrap="none" rtlCol="0">
            <a:spAutoFit/>
          </a:bodyPr>
          <a:lstStyle/>
          <a:p>
            <a:r>
              <a:rPr lang="en-US" sz="2400" dirty="0" smtClean="0"/>
              <a:t>$</a:t>
            </a:r>
            <a:endParaRPr lang="en-US" sz="2400" dirty="0"/>
          </a:p>
        </p:txBody>
      </p:sp>
      <p:sp>
        <p:nvSpPr>
          <p:cNvPr id="14" name="TextBox 13"/>
          <p:cNvSpPr txBox="1"/>
          <p:nvPr/>
        </p:nvSpPr>
        <p:spPr>
          <a:xfrm>
            <a:off x="2971800" y="4191000"/>
            <a:ext cx="372368" cy="461665"/>
          </a:xfrm>
          <a:prstGeom prst="rect">
            <a:avLst/>
          </a:prstGeom>
          <a:noFill/>
        </p:spPr>
        <p:txBody>
          <a:bodyPr wrap="none" rtlCol="0">
            <a:spAutoFit/>
          </a:bodyPr>
          <a:lstStyle/>
          <a:p>
            <a:r>
              <a:rPr lang="en-US" sz="2400" dirty="0" smtClean="0"/>
              <a:t>$</a:t>
            </a:r>
            <a:endParaRPr lang="en-US" sz="2400" dirty="0"/>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32340629"/>
      </p:ext>
    </p:extLst>
  </p:cSld>
  <p:clrMapOvr>
    <a:masterClrMapping/>
  </p:clrMapOvr>
  <p:transition spd="slow" advTm="675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ssolve">
                                      <p:cBhvr>
                                        <p:cTn id="10" dur="500"/>
                                        <p:tgtEl>
                                          <p:spTgt spid="5">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dissolve">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fontScale="90000"/>
          </a:bodyPr>
          <a:lstStyle/>
          <a:p>
            <a:r>
              <a:rPr lang="en-US" dirty="0" smtClean="0"/>
              <a:t/>
            </a:r>
            <a:br>
              <a:rPr lang="en-US" dirty="0" smtClean="0"/>
            </a:br>
            <a:r>
              <a:rPr lang="en-US" sz="3100" dirty="0"/>
              <a:t>International Convention for the Prevention of Pollution from Ships (</a:t>
            </a:r>
            <a:r>
              <a:rPr lang="en-US" sz="3100" b="1" dirty="0"/>
              <a:t>MARPOL</a:t>
            </a:r>
            <a:r>
              <a:rPr lang="en-US" sz="3100" dirty="0"/>
              <a:t>)</a:t>
            </a:r>
          </a:p>
        </p:txBody>
      </p:sp>
      <p:sp>
        <p:nvSpPr>
          <p:cNvPr id="3" name="Content Placeholder 2"/>
          <p:cNvSpPr>
            <a:spLocks noGrp="1"/>
          </p:cNvSpPr>
          <p:nvPr>
            <p:ph idx="1"/>
          </p:nvPr>
        </p:nvSpPr>
        <p:spPr>
          <a:xfrm>
            <a:off x="457200" y="1828800"/>
            <a:ext cx="8229600" cy="4648200"/>
          </a:xfrm>
        </p:spPr>
        <p:txBody>
          <a:bodyPr>
            <a:noAutofit/>
          </a:bodyPr>
          <a:lstStyle/>
          <a:p>
            <a:r>
              <a:rPr lang="en-US" dirty="0"/>
              <a:t>MARPOL was written in 1973 and revised in 1978 by the International Maritime </a:t>
            </a:r>
            <a:r>
              <a:rPr lang="en-US" dirty="0" smtClean="0"/>
              <a:t>Organization (IMO)</a:t>
            </a:r>
          </a:p>
          <a:p>
            <a:endParaRPr lang="en-US" dirty="0" smtClean="0"/>
          </a:p>
          <a:p>
            <a:r>
              <a:rPr lang="en-US" dirty="0" smtClean="0"/>
              <a:t>The </a:t>
            </a:r>
            <a:r>
              <a:rPr lang="en-US" dirty="0"/>
              <a:t>main international convention covering prevention of pollution of the marine environment by ships from operational or accidental causes</a:t>
            </a:r>
            <a:r>
              <a:rPr lang="en-US" dirty="0" smtClean="0"/>
              <a:t>.</a:t>
            </a:r>
          </a:p>
          <a:p>
            <a:endParaRPr lang="en-US" dirty="0"/>
          </a:p>
          <a:p>
            <a:r>
              <a:rPr lang="en-US" dirty="0"/>
              <a:t>The MARPOL Convention was adopted on 2 November 1973 at IMO. The Protocol of 1978 was adopted in response to a spate of tanker accidents in 1976-1977.</a:t>
            </a:r>
            <a:endParaRPr lang="en-US" dirty="0" smtClean="0"/>
          </a:p>
          <a:p>
            <a:endParaRPr lang="en-US" dirty="0"/>
          </a:p>
          <a:p>
            <a:endParaRPr lang="en-US" dirty="0">
              <a:solidFill>
                <a:srgbClr val="000000"/>
              </a:solidFill>
            </a:endParaRPr>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04954274"/>
      </p:ext>
    </p:extLst>
  </p:cSld>
  <p:clrMapOvr>
    <a:masterClrMapping/>
  </p:clrMapOvr>
  <p:transition spd="slow" advTm="23647">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 V. OVERSEAS SHIPHOLDING GROUP, INC.</a:t>
            </a:r>
            <a:br>
              <a:rPr lang="en-US" dirty="0"/>
            </a:br>
            <a:endParaRPr lang="en-US" dirty="0"/>
          </a:p>
        </p:txBody>
      </p:sp>
      <p:sp>
        <p:nvSpPr>
          <p:cNvPr id="3" name="Content Placeholder 2"/>
          <p:cNvSpPr>
            <a:spLocks noGrp="1"/>
          </p:cNvSpPr>
          <p:nvPr>
            <p:ph idx="1"/>
          </p:nvPr>
        </p:nvSpPr>
        <p:spPr/>
        <p:txBody>
          <a:bodyPr>
            <a:noAutofit/>
          </a:bodyPr>
          <a:lstStyle/>
          <a:p>
            <a:r>
              <a:rPr lang="en-US" sz="1600" dirty="0"/>
              <a:t>The Crime: Thirty-three felony convictions in six different judicial districts, including violations of the Clean Water Act, Oil Pollution Act, the Act to Prevent Pollution from Ships as well as conspiracy, false statements, and obstruction of </a:t>
            </a:r>
            <a:r>
              <a:rPr lang="en-US" sz="1600" dirty="0" smtClean="0"/>
              <a:t>justice</a:t>
            </a:r>
          </a:p>
          <a:p>
            <a:endParaRPr lang="en-US" sz="1600" dirty="0" smtClean="0"/>
          </a:p>
          <a:p>
            <a:r>
              <a:rPr lang="en-US" sz="1600" dirty="0" smtClean="0"/>
              <a:t>The Report: A </a:t>
            </a:r>
            <a:r>
              <a:rPr lang="en-US" sz="1600" dirty="0"/>
              <a:t>fitter of the M/T </a:t>
            </a:r>
            <a:r>
              <a:rPr lang="en-US" sz="1600" dirty="0" smtClean="0"/>
              <a:t>Uranus, </a:t>
            </a:r>
            <a:r>
              <a:rPr lang="en-US" sz="1600" dirty="0"/>
              <a:t>a</a:t>
            </a:r>
            <a:r>
              <a:rPr lang="en-US" sz="1600" dirty="0" smtClean="0"/>
              <a:t> </a:t>
            </a:r>
            <a:r>
              <a:rPr lang="en-US" sz="1600" dirty="0"/>
              <a:t>fourth engineer on the M/T </a:t>
            </a:r>
            <a:r>
              <a:rPr lang="en-US" sz="1600" dirty="0" err="1"/>
              <a:t>Alcesmar</a:t>
            </a:r>
            <a:r>
              <a:rPr lang="en-US" sz="1600" dirty="0" smtClean="0"/>
              <a:t>, a </a:t>
            </a:r>
            <a:r>
              <a:rPr lang="en-US" sz="1600" dirty="0"/>
              <a:t>second engineer and third engineer and two oilers of the M/T Pacific Ruby </a:t>
            </a:r>
            <a:r>
              <a:rPr lang="en-US" sz="1600" dirty="0" smtClean="0"/>
              <a:t>alerted officials of </a:t>
            </a:r>
            <a:r>
              <a:rPr lang="en-US" sz="1600" dirty="0"/>
              <a:t>discharged sludge and oily waste and deliberately concealed pollution through the use of false oil record </a:t>
            </a:r>
            <a:r>
              <a:rPr lang="en-US" sz="1600" dirty="0" smtClean="0"/>
              <a:t>books and tampering with anti-tricking equipment</a:t>
            </a:r>
          </a:p>
          <a:p>
            <a:endParaRPr lang="en-US" sz="1600" dirty="0" smtClean="0"/>
          </a:p>
          <a:p>
            <a:r>
              <a:rPr lang="en-US" sz="1600" dirty="0" smtClean="0"/>
              <a:t>Penalty</a:t>
            </a:r>
            <a:r>
              <a:rPr lang="en-US" sz="1600" dirty="0"/>
              <a:t>: Overseas </a:t>
            </a:r>
            <a:r>
              <a:rPr lang="en-US" sz="1600" dirty="0" err="1"/>
              <a:t>Shipholding</a:t>
            </a:r>
            <a:r>
              <a:rPr lang="en-US" sz="1600" dirty="0"/>
              <a:t> Group, Inc. paid a total of $37 million dollars, the largest-ever criminal penalty involving deliberate vessel </a:t>
            </a:r>
            <a:r>
              <a:rPr lang="en-US" sz="1600" dirty="0" smtClean="0"/>
              <a:t>pollution</a:t>
            </a:r>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70083496"/>
      </p:ext>
    </p:extLst>
  </p:cSld>
  <p:clrMapOvr>
    <a:masterClrMapping/>
  </p:clrMapOvr>
  <p:transition spd="slow" advTm="39754">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600200" y="3124200"/>
            <a:ext cx="560069" cy="830997"/>
          </a:xfrm>
          <a:prstGeom prst="rect">
            <a:avLst/>
          </a:prstGeom>
          <a:noFill/>
        </p:spPr>
        <p:txBody>
          <a:bodyPr wrap="none" rtlCol="0">
            <a:spAutoFit/>
          </a:bodyPr>
          <a:lstStyle/>
          <a:p>
            <a:r>
              <a:rPr lang="en-US" sz="4800" dirty="0" smtClean="0"/>
              <a:t>$</a:t>
            </a:r>
            <a:endParaRPr lang="en-US" sz="4800" dirty="0"/>
          </a:p>
        </p:txBody>
      </p:sp>
      <p:sp>
        <p:nvSpPr>
          <p:cNvPr id="6" name="TextBox 5"/>
          <p:cNvSpPr txBox="1"/>
          <p:nvPr/>
        </p:nvSpPr>
        <p:spPr>
          <a:xfrm>
            <a:off x="5486400" y="3048000"/>
            <a:ext cx="2336885" cy="923330"/>
          </a:xfrm>
          <a:prstGeom prst="rect">
            <a:avLst/>
          </a:prstGeom>
          <a:noFill/>
        </p:spPr>
        <p:txBody>
          <a:bodyPr wrap="none" rtlCol="0">
            <a:spAutoFit/>
          </a:bodyPr>
          <a:lstStyle/>
          <a:p>
            <a:r>
              <a:rPr lang="en-US" sz="5400" b="1" dirty="0" smtClean="0"/>
              <a:t>EACH </a:t>
            </a:r>
            <a:endParaRPr lang="en-US" sz="5400" b="1" dirty="0"/>
          </a:p>
        </p:txBody>
      </p:sp>
      <p:sp>
        <p:nvSpPr>
          <p:cNvPr id="7" name="TextBox 6"/>
          <p:cNvSpPr txBox="1"/>
          <p:nvPr/>
        </p:nvSpPr>
        <p:spPr>
          <a:xfrm>
            <a:off x="2286000" y="3048000"/>
            <a:ext cx="3133528" cy="923330"/>
          </a:xfrm>
          <a:prstGeom prst="rect">
            <a:avLst/>
          </a:prstGeom>
          <a:noFill/>
        </p:spPr>
        <p:txBody>
          <a:bodyPr wrap="none" rtlCol="0">
            <a:spAutoFit/>
          </a:bodyPr>
          <a:lstStyle/>
          <a:p>
            <a:r>
              <a:rPr lang="en-US" sz="5400" dirty="0" smtClean="0"/>
              <a:t>437,5000</a:t>
            </a:r>
            <a:endParaRPr lang="en-US" sz="5400" dirty="0"/>
          </a:p>
        </p:txBody>
      </p:sp>
      <p:sp>
        <p:nvSpPr>
          <p:cNvPr id="8" name="TextBox 7"/>
          <p:cNvSpPr txBox="1"/>
          <p:nvPr/>
        </p:nvSpPr>
        <p:spPr>
          <a:xfrm>
            <a:off x="2057400" y="2362200"/>
            <a:ext cx="4922141" cy="461665"/>
          </a:xfrm>
          <a:prstGeom prst="rect">
            <a:avLst/>
          </a:prstGeom>
          <a:noFill/>
        </p:spPr>
        <p:txBody>
          <a:bodyPr wrap="none" rtlCol="0">
            <a:spAutoFit/>
          </a:bodyPr>
          <a:lstStyle/>
          <a:p>
            <a:r>
              <a:rPr lang="en-US" sz="2400" b="1" dirty="0"/>
              <a:t>12</a:t>
            </a:r>
            <a:r>
              <a:rPr lang="en-US" sz="2400" dirty="0"/>
              <a:t> Whistleblowers were awarded…</a:t>
            </a:r>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9951233"/>
      </p:ext>
    </p:extLst>
  </p:cSld>
  <p:clrMapOvr>
    <a:masterClrMapping/>
  </p:clrMapOvr>
  <p:transition spd="slow" advTm="6678">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blinds(horizontal)">
                                      <p:cBhvr>
                                        <p:cTn id="13"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HOW TO REPORT A SPILL</a:t>
            </a:r>
            <a:endParaRPr lang="en-US" dirty="0"/>
          </a:p>
        </p:txBody>
      </p:sp>
      <p:sp>
        <p:nvSpPr>
          <p:cNvPr id="5" name="TextBox 4"/>
          <p:cNvSpPr txBox="1"/>
          <p:nvPr/>
        </p:nvSpPr>
        <p:spPr>
          <a:xfrm>
            <a:off x="-20867" y="1529396"/>
            <a:ext cx="9144000" cy="5355313"/>
          </a:xfrm>
          <a:prstGeom prst="rect">
            <a:avLst/>
          </a:prstGeom>
          <a:noFill/>
        </p:spPr>
        <p:txBody>
          <a:bodyPr wrap="square" rtlCol="0">
            <a:spAutoFit/>
          </a:bodyPr>
          <a:lstStyle/>
          <a:p>
            <a:pPr marL="285750" indent="-285750">
              <a:buFont typeface="Arial"/>
              <a:buChar char="•"/>
            </a:pPr>
            <a:endParaRPr lang="en-US" dirty="0" smtClean="0"/>
          </a:p>
          <a:p>
            <a:pPr marL="285750" indent="-285750">
              <a:buFont typeface="Arial"/>
              <a:buChar char="•"/>
            </a:pPr>
            <a:endParaRPr lang="en-US" dirty="0" smtClean="0"/>
          </a:p>
          <a:p>
            <a:pPr marL="285750" indent="-285750">
              <a:buFont typeface="Arial"/>
              <a:buChar char="•"/>
            </a:pPr>
            <a:endParaRPr lang="en-US" dirty="0"/>
          </a:p>
          <a:p>
            <a:pPr marL="285750" indent="-285750">
              <a:buFont typeface="Arial"/>
              <a:buChar char="•"/>
            </a:pPr>
            <a:endParaRPr lang="en-US" dirty="0" smtClean="0"/>
          </a:p>
          <a:p>
            <a:pPr marL="285750" indent="-285750">
              <a:buFont typeface="Arial"/>
              <a:buChar char="•"/>
            </a:pPr>
            <a:endParaRPr lang="en-US" dirty="0"/>
          </a:p>
          <a:p>
            <a:pPr marL="285750" indent="-285750">
              <a:buFont typeface="Arial"/>
              <a:buChar char="•"/>
            </a:pPr>
            <a:endParaRPr lang="en-US" dirty="0" smtClean="0"/>
          </a:p>
          <a:p>
            <a:pPr marL="285750" indent="-285750">
              <a:buFont typeface="Arial"/>
              <a:buChar char="•"/>
            </a:pPr>
            <a:r>
              <a:rPr lang="en-US" dirty="0" smtClean="0"/>
              <a:t>All </a:t>
            </a:r>
            <a:r>
              <a:rPr lang="en-US" dirty="0"/>
              <a:t>oil or chemical spills, maritime safety incidents, and criminal dumping must be reported to the federal government’s National Response </a:t>
            </a:r>
            <a:r>
              <a:rPr lang="en-US" dirty="0" smtClean="0"/>
              <a:t>Center</a:t>
            </a:r>
          </a:p>
          <a:p>
            <a:pPr marL="285750" indent="-285750">
              <a:buFont typeface="Arial"/>
              <a:buChar char="•"/>
            </a:pPr>
            <a:endParaRPr lang="en-US" dirty="0"/>
          </a:p>
          <a:p>
            <a:pPr marL="285750" indent="-285750">
              <a:buFont typeface="Arial"/>
              <a:buChar char="•"/>
            </a:pPr>
            <a:r>
              <a:rPr lang="da-DK" dirty="0"/>
              <a:t>NRC </a:t>
            </a:r>
            <a:r>
              <a:rPr lang="da-DK" dirty="0" smtClean="0"/>
              <a:t>1</a:t>
            </a:r>
            <a:r>
              <a:rPr lang="da-DK" dirty="0"/>
              <a:t>-800-424-</a:t>
            </a:r>
            <a:r>
              <a:rPr lang="da-DK" dirty="0" smtClean="0"/>
              <a:t>8802</a:t>
            </a:r>
          </a:p>
          <a:p>
            <a:pPr marL="285750" indent="-285750">
              <a:buFont typeface="Arial"/>
              <a:buChar char="•"/>
            </a:pPr>
            <a:endParaRPr lang="da-DK" dirty="0"/>
          </a:p>
          <a:p>
            <a:r>
              <a:rPr lang="en-US" dirty="0" smtClean="0"/>
              <a:t>New Jersey </a:t>
            </a:r>
            <a:r>
              <a:rPr lang="en-US" dirty="0"/>
              <a:t>Department of Environmental Protection </a:t>
            </a:r>
            <a:r>
              <a:rPr lang="en-US" dirty="0" smtClean="0"/>
              <a:t>hotline - 1</a:t>
            </a:r>
            <a:r>
              <a:rPr lang="en-US" dirty="0"/>
              <a:t>-877-WARNDEP (1-877-927-6337</a:t>
            </a:r>
            <a:r>
              <a:rPr lang="en-US" dirty="0" smtClean="0"/>
              <a:t>)</a:t>
            </a:r>
            <a:endParaRPr lang="en-US" dirty="0"/>
          </a:p>
          <a:p>
            <a:pPr marL="285750" indent="-285750">
              <a:buFont typeface="Arial"/>
              <a:buChar char="•"/>
            </a:pPr>
            <a:endParaRPr lang="en-US" dirty="0" smtClean="0"/>
          </a:p>
          <a:p>
            <a:pPr marL="285750" indent="-285750">
              <a:buFont typeface="Arial"/>
              <a:buChar char="•"/>
            </a:pPr>
            <a:r>
              <a:rPr lang="en-US" dirty="0" smtClean="0"/>
              <a:t>New </a:t>
            </a:r>
            <a:r>
              <a:rPr lang="en-US" dirty="0"/>
              <a:t>York </a:t>
            </a:r>
            <a:r>
              <a:rPr lang="en-US" dirty="0" smtClean="0"/>
              <a:t>the </a:t>
            </a:r>
            <a:r>
              <a:rPr lang="en-US" dirty="0"/>
              <a:t>Department of Environmental Conservation’s hotline </a:t>
            </a:r>
            <a:r>
              <a:rPr lang="en-US" dirty="0" smtClean="0"/>
              <a:t> - 1</a:t>
            </a:r>
            <a:r>
              <a:rPr lang="en-US" dirty="0"/>
              <a:t>-800-457-7362 (within NY State) or 518- 457-7362 (outside NY State</a:t>
            </a:r>
            <a:r>
              <a:rPr lang="en-US" dirty="0" smtClean="0"/>
              <a:t>)</a:t>
            </a:r>
            <a:endParaRPr lang="da-DK" dirty="0" smtClean="0"/>
          </a:p>
          <a:p>
            <a:pPr marL="285750" indent="-285750">
              <a:buFont typeface="Arial"/>
              <a:buChar char="•"/>
            </a:pPr>
            <a:endParaRPr lang="da-DK" dirty="0"/>
          </a:p>
          <a:p>
            <a:pPr marL="285750" indent="-285750">
              <a:buFont typeface="Arial"/>
              <a:buChar char="•"/>
            </a:pPr>
            <a:endParaRPr lang="en-US" dirty="0"/>
          </a:p>
          <a:p>
            <a:pPr marL="285750" indent="-285750">
              <a:buFont typeface="Arial"/>
              <a:buChar char="•"/>
            </a:pPr>
            <a:endParaRPr lang="en-US" dirty="0"/>
          </a:p>
        </p:txBody>
      </p:sp>
      <p:sp>
        <p:nvSpPr>
          <p:cNvPr id="6" name="TextBox 5"/>
          <p:cNvSpPr txBox="1"/>
          <p:nvPr/>
        </p:nvSpPr>
        <p:spPr>
          <a:xfrm>
            <a:off x="4996711" y="6488668"/>
            <a:ext cx="4147289" cy="369332"/>
          </a:xfrm>
          <a:prstGeom prst="rect">
            <a:avLst/>
          </a:prstGeom>
          <a:noFill/>
        </p:spPr>
        <p:txBody>
          <a:bodyPr wrap="none" rtlCol="0">
            <a:spAutoFit/>
          </a:bodyPr>
          <a:lstStyle/>
          <a:p>
            <a:r>
              <a:rPr lang="en-US" b="1" dirty="0" smtClean="0"/>
              <a:t>KEEP THESE NUMBERS HANDY</a:t>
            </a:r>
            <a:endParaRPr lang="en-US"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46024892"/>
      </p:ext>
    </p:extLst>
  </p:cSld>
  <p:clrMapOvr>
    <a:masterClrMapping/>
  </p:clrMapOvr>
  <p:transition spd="slow" advTm="1095">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8229600" cy="1752600"/>
          </a:xfrm>
        </p:spPr>
        <p:txBody>
          <a:bodyPr>
            <a:normAutofit fontScale="90000"/>
          </a:bodyPr>
          <a:lstStyle/>
          <a:p>
            <a:r>
              <a:rPr lang="en-US" dirty="0" smtClean="0"/>
              <a:t>Whistleblowers should </a:t>
            </a:r>
            <a:r>
              <a:rPr lang="en-US" dirty="0"/>
              <a:t>inform US Coast Guard </a:t>
            </a:r>
            <a:r>
              <a:rPr lang="en-US" dirty="0" smtClean="0"/>
              <a:t/>
            </a:r>
            <a:br>
              <a:rPr lang="en-US" dirty="0" smtClean="0"/>
            </a:br>
            <a:r>
              <a:rPr lang="en-US" dirty="0" smtClean="0"/>
              <a:t>investigators </a:t>
            </a:r>
            <a:r>
              <a:rPr lang="en-US" dirty="0"/>
              <a:t>of their findings during routine port </a:t>
            </a:r>
            <a:r>
              <a:rPr lang="en-US" dirty="0" smtClean="0"/>
              <a:t/>
            </a:r>
            <a:br>
              <a:rPr lang="en-US" dirty="0" smtClean="0"/>
            </a:br>
            <a:r>
              <a:rPr lang="en-US" dirty="0" smtClean="0"/>
              <a:t>inspections</a:t>
            </a:r>
            <a:r>
              <a:rPr lang="en-US" dirty="0"/>
              <a:t>. Whistleblowers are encouraged to provide </a:t>
            </a:r>
            <a:r>
              <a:rPr lang="en-US" dirty="0" smtClean="0"/>
              <a:t/>
            </a:r>
            <a:br>
              <a:rPr lang="en-US" dirty="0" smtClean="0"/>
            </a:br>
            <a:r>
              <a:rPr lang="en-US" dirty="0" smtClean="0"/>
              <a:t>evidence in the form of photos or video recordings</a:t>
            </a:r>
            <a:br>
              <a:rPr lang="en-US" dirty="0" smtClean="0"/>
            </a:b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2503401"/>
      </p:ext>
    </p:extLst>
  </p:cSld>
  <p:clrMapOvr>
    <a:masterClrMapping/>
  </p:clrMapOvr>
  <p:transition spd="slow" advTm="5231">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Something to keep in mind.</a:t>
            </a:r>
            <a:br>
              <a:rPr lang="en-US" dirty="0" smtClean="0"/>
            </a:br>
            <a:r>
              <a:rPr lang="en-US" dirty="0"/>
              <a:t/>
            </a:r>
            <a:br>
              <a:rPr lang="en-US" dirty="0"/>
            </a:br>
            <a:r>
              <a:rPr lang="en-US" dirty="0" smtClean="0"/>
              <a:t>Any Flag State that is a signatory of MARPOL can prosecute any vessel regardless of flag for violations of MARPOL. Neither you nor your vessel has immunity. </a:t>
            </a:r>
            <a:br>
              <a:rPr lang="en-US" dirty="0" smtClean="0"/>
            </a:br>
            <a:r>
              <a:rPr lang="en-US" dirty="0"/>
              <a:t/>
            </a:r>
            <a:br>
              <a:rPr lang="en-US" dirty="0"/>
            </a:br>
            <a:r>
              <a:rPr lang="en-US" dirty="0" smtClean="0"/>
              <a:t/>
            </a:r>
            <a:br>
              <a:rPr lang="en-US" dirty="0" smtClean="0"/>
            </a:b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69974627"/>
      </p:ext>
    </p:extLst>
  </p:cSld>
  <p:clrMapOvr>
    <a:masterClrMapping/>
  </p:clrMapOvr>
  <p:transition spd="slow">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Additional Resources</a:t>
            </a:r>
            <a:br>
              <a:rPr lang="en-US" dirty="0" smtClean="0"/>
            </a:br>
            <a:r>
              <a:rPr lang="en-US" dirty="0"/>
              <a:t/>
            </a:r>
            <a:br>
              <a:rPr lang="en-US" dirty="0"/>
            </a:br>
            <a:r>
              <a:rPr lang="en-US" dirty="0" smtClean="0"/>
              <a:t/>
            </a:r>
            <a:br>
              <a:rPr lang="en-US" dirty="0" smtClean="0"/>
            </a:br>
            <a:r>
              <a:rPr lang="en-US" dirty="0" err="1" smtClean="0"/>
              <a:t>marinedefenders.com</a:t>
            </a:r>
            <a:r>
              <a:rPr lang="en-US" dirty="0" smtClean="0"/>
              <a:t/>
            </a:r>
            <a:br>
              <a:rPr lang="en-US" dirty="0" smtClean="0"/>
            </a:br>
            <a:r>
              <a:rPr lang="en-US" dirty="0"/>
              <a:t/>
            </a:r>
            <a:br>
              <a:rPr lang="en-US" dirty="0"/>
            </a:br>
            <a:r>
              <a:rPr lang="en-US" dirty="0" err="1" smtClean="0"/>
              <a:t>IMO.org</a:t>
            </a:r>
            <a:r>
              <a:rPr lang="en-US" dirty="0" smtClean="0"/>
              <a:t/>
            </a:r>
            <a:br>
              <a:rPr lang="en-US" dirty="0" smtClean="0"/>
            </a:br>
            <a:r>
              <a:rPr lang="en-US" dirty="0" smtClean="0"/>
              <a:t/>
            </a:r>
            <a:br>
              <a:rPr lang="en-US" dirty="0" smtClean="0"/>
            </a:br>
            <a:r>
              <a:rPr lang="en-US" i="1" dirty="0" err="1"/>
              <a:t>www.</a:t>
            </a:r>
            <a:r>
              <a:rPr lang="en-US" b="1" i="1" dirty="0" err="1"/>
              <a:t>uscg</a:t>
            </a:r>
            <a:r>
              <a:rPr lang="en-US" i="1" dirty="0" err="1"/>
              <a:t>.mil</a:t>
            </a:r>
            <a:r>
              <a:rPr lang="en-US" i="1" dirty="0"/>
              <a:t>/</a:t>
            </a:r>
            <a:r>
              <a:rPr lang="en-US" i="1" dirty="0" err="1"/>
              <a:t>npfc</a:t>
            </a:r>
            <a:r>
              <a:rPr lang="en-US" i="1" dirty="0"/>
              <a:t>/</a:t>
            </a:r>
            <a:r>
              <a:rPr lang="en-US" b="1" i="1" dirty="0" err="1"/>
              <a:t>law</a:t>
            </a:r>
            <a:r>
              <a:rPr lang="en-US" i="1" dirty="0" err="1"/>
              <a:t>s_and_</a:t>
            </a:r>
            <a:r>
              <a:rPr lang="en-US" b="1" i="1" dirty="0" err="1"/>
              <a:t>regulations</a:t>
            </a:r>
            <a:r>
              <a:rPr lang="en-US" i="1" dirty="0" err="1"/>
              <a:t>.asp</a:t>
            </a:r>
            <a:r>
              <a:rPr lang="en-US" dirty="0"/>
              <a:t/>
            </a:r>
            <a:br>
              <a:rPr lang="en-US" dirty="0"/>
            </a:br>
            <a:r>
              <a:rPr lang="en-US" dirty="0" smtClean="0"/>
              <a:t/>
            </a:r>
            <a:br>
              <a:rPr lang="en-US" dirty="0" smtClean="0"/>
            </a:br>
            <a:r>
              <a:rPr lang="en-US" dirty="0"/>
              <a:t/>
            </a:r>
            <a:br>
              <a:rPr lang="en-US" dirty="0"/>
            </a:b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2236529"/>
      </p:ext>
    </p:extLst>
  </p:cSld>
  <p:clrMapOvr>
    <a:masterClrMapping/>
  </p:clrMapOvr>
  <p:transition spd="slow">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4648200" cy="914400"/>
          </a:xfrm>
        </p:spPr>
        <p:txBody>
          <a:bodyPr/>
          <a:lstStyle/>
          <a:p>
            <a:r>
              <a:rPr lang="en-US" dirty="0" smtClean="0"/>
              <a:t>Project Overview</a:t>
            </a: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334000" y="1828800"/>
            <a:ext cx="3063240" cy="29866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Content Placeholder 4"/>
          <p:cNvSpPr>
            <a:spLocks noGrp="1"/>
          </p:cNvSpPr>
          <p:nvPr>
            <p:ph idx="1"/>
          </p:nvPr>
        </p:nvSpPr>
        <p:spPr>
          <a:xfrm>
            <a:off x="457200" y="1828800"/>
            <a:ext cx="4648200" cy="4297363"/>
          </a:xfrm>
        </p:spPr>
        <p:txBody>
          <a:bodyPr>
            <a:normAutofit fontScale="77500" lnSpcReduction="20000"/>
          </a:bodyPr>
          <a:lstStyle/>
          <a:p>
            <a:r>
              <a:rPr lang="en-US" b="1" dirty="0"/>
              <a:t>What </a:t>
            </a:r>
            <a:r>
              <a:rPr lang="en-US" b="1" dirty="0" smtClean="0"/>
              <a:t>is Marine Defenders?</a:t>
            </a:r>
            <a:endParaRPr lang="en-US" b="1" dirty="0" smtClean="0"/>
          </a:p>
          <a:p>
            <a:pPr lvl="1"/>
            <a:r>
              <a:rPr lang="en-US" sz="2065" dirty="0" smtClean="0"/>
              <a:t>An </a:t>
            </a:r>
            <a:r>
              <a:rPr lang="en-US" sz="2065" dirty="0"/>
              <a:t>educational program designed to reduce chronic oil </a:t>
            </a:r>
            <a:r>
              <a:rPr lang="en-US" sz="2065" dirty="0" smtClean="0"/>
              <a:t>pollution</a:t>
            </a:r>
          </a:p>
          <a:p>
            <a:r>
              <a:rPr lang="en-US" b="1" dirty="0" smtClean="0"/>
              <a:t> </a:t>
            </a:r>
            <a:r>
              <a:rPr lang="en-US" b="1" dirty="0" smtClean="0"/>
              <a:t>What should the Professional Mariner get from this project?</a:t>
            </a:r>
          </a:p>
          <a:p>
            <a:pPr lvl="1"/>
            <a:r>
              <a:rPr lang="en-US" dirty="0" smtClean="0"/>
              <a:t> </a:t>
            </a:r>
            <a:r>
              <a:rPr lang="en-US" sz="2065" dirty="0" smtClean="0"/>
              <a:t>The skills and understanding to report and prevent chronic oil pollution</a:t>
            </a:r>
          </a:p>
          <a:p>
            <a:endParaRPr lang="en-US" dirty="0"/>
          </a:p>
          <a:p>
            <a:r>
              <a:rPr lang="en-US" dirty="0" smtClean="0"/>
              <a:t>For further materials please contact:</a:t>
            </a:r>
          </a:p>
          <a:p>
            <a:r>
              <a:rPr lang="en-US" dirty="0" smtClean="0"/>
              <a:t>Capt. Walt Nadolny</a:t>
            </a:r>
          </a:p>
          <a:p>
            <a:r>
              <a:rPr lang="en-US" dirty="0" err="1" smtClean="0"/>
              <a:t>wnadolny@sunymaritime.edu</a:t>
            </a:r>
            <a:endParaRPr lang="en-US" dirty="0" smtClean="0"/>
          </a:p>
          <a:p>
            <a:endParaRPr lang="en-US" dirty="0" smtClean="0"/>
          </a:p>
          <a:p>
            <a:pPr marL="0" indent="0">
              <a:buNone/>
            </a:pPr>
            <a:r>
              <a:rPr lang="en-US" dirty="0" smtClean="0"/>
              <a:t>  </a:t>
            </a:r>
          </a:p>
          <a:p>
            <a:endParaRPr lang="en-US" dirty="0" smtClean="0"/>
          </a:p>
          <a:p>
            <a:pPr marL="0" indent="0">
              <a:buNone/>
            </a:pPr>
            <a:endParaRPr lang="en-US" dirty="0" smtClean="0"/>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17786269"/>
      </p:ext>
    </p:extLst>
  </p:cSld>
  <p:clrMapOvr>
    <a:masterClrMapping/>
  </p:clrMapOvr>
  <p:transition spd="slow" advTm="9705">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MARPOL – The Six Annexes </a:t>
            </a:r>
            <a:endParaRPr lang="en-US" dirty="0"/>
          </a:p>
        </p:txBody>
      </p:sp>
      <p:graphicFrame>
        <p:nvGraphicFramePr>
          <p:cNvPr id="4" name="Content Placeholder 3"/>
          <p:cNvGraphicFramePr>
            <a:graphicFrameLocks noGrp="1"/>
          </p:cNvGraphicFramePr>
          <p:nvPr>
            <p:ph idx="1"/>
            <p:custDataLst>
              <p:tags r:id="rId3"/>
            </p:custDataLst>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472640827"/>
              </p:ext>
            </p:extLst>
          </p:nvPr>
        </p:nvGraphicFramePr>
        <p:xfrm>
          <a:off x="342900" y="1689100"/>
          <a:ext cx="8343900" cy="4635500"/>
        </p:xfrm>
        <a:graphic>
          <a:graphicData uri="http://schemas.openxmlformats.org/drawingml/2006/diagram">
            <a:relIds xmlns:dgm="http://schemas.openxmlformats.org/drawingml/2006/diagram" xmlns:r="http://schemas.openxmlformats.org/officeDocument/2006/relationships" r:dm="rId6" r:lo="rId7" r:qs="rId8" r:cs="rId9"/>
          </a:graphicData>
        </a:graphic>
      </p:graphicFrame>
    </p:spTree>
    <p:custDataLst>
      <p:tags r:id="rId1"/>
    </p:custDataLst>
  </p:cSld>
  <p:clrMapOvr>
    <a:masterClrMapping/>
  </p:clrMapOvr>
  <p:transition spd="slow" advTm="23891">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21418" y="228600"/>
            <a:ext cx="5105400" cy="1143001"/>
          </a:xfrm>
        </p:spPr>
        <p:txBody>
          <a:bodyPr/>
          <a:lstStyle/>
          <a:p>
            <a:r>
              <a:rPr lang="en-US" dirty="0" smtClean="0">
                <a:solidFill>
                  <a:schemeClr val="bg1"/>
                </a:solidFill>
              </a:rPr>
              <a:t>ANNEX I</a:t>
            </a:r>
            <a:endParaRPr lang="en-US" dirty="0">
              <a:solidFill>
                <a:schemeClr val="bg1"/>
              </a:solidFill>
            </a:endParaRPr>
          </a:p>
        </p:txBody>
      </p:sp>
      <p:sp>
        <p:nvSpPr>
          <p:cNvPr id="3" name="Text Placeholder 2"/>
          <p:cNvSpPr>
            <a:spLocks noGrp="1"/>
          </p:cNvSpPr>
          <p:nvPr>
            <p:ph type="body" idx="1"/>
          </p:nvPr>
        </p:nvSpPr>
        <p:spPr>
          <a:xfrm>
            <a:off x="4724400" y="5366749"/>
            <a:ext cx="5105400" cy="1500187"/>
          </a:xfrm>
        </p:spPr>
        <p:txBody>
          <a:bodyPr>
            <a:normAutofit/>
          </a:bodyPr>
          <a:lstStyle/>
          <a:p>
            <a:pPr algn="ctr"/>
            <a:r>
              <a:rPr lang="en-US" sz="5400" dirty="0" smtClean="0">
                <a:solidFill>
                  <a:srgbClr val="FFFFFF"/>
                </a:solidFill>
              </a:rPr>
              <a:t>OIL</a:t>
            </a:r>
            <a:r>
              <a:rPr lang="en-US" sz="5400" dirty="0" smtClean="0"/>
              <a:t> </a:t>
            </a:r>
            <a:endParaRPr lang="en-US" sz="5400" dirty="0"/>
          </a:p>
        </p:txBody>
      </p:sp>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advTm="2443"/>
    </mc:Choice>
    <mc:Fallback>
      <p:transition advTm="2443"/>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ANNEX I</a:t>
            </a:r>
            <a:endParaRPr lang="en-US" dirty="0"/>
          </a:p>
        </p:txBody>
      </p:sp>
      <p:sp>
        <p:nvSpPr>
          <p:cNvPr id="3" name="Content Placeholder 2"/>
          <p:cNvSpPr>
            <a:spLocks noGrp="1"/>
          </p:cNvSpPr>
          <p:nvPr>
            <p:ph idx="1"/>
          </p:nvPr>
        </p:nvSpPr>
        <p:spPr/>
        <p:txBody>
          <a:bodyPr/>
          <a:lstStyle/>
          <a:p>
            <a:r>
              <a:rPr lang="en-US" dirty="0"/>
              <a:t>Oil tankers transport some 2,400 million </a:t>
            </a:r>
            <a:r>
              <a:rPr lang="en-US" dirty="0" smtClean="0"/>
              <a:t>tons </a:t>
            </a:r>
            <a:r>
              <a:rPr lang="en-US" dirty="0"/>
              <a:t>of crude oil and oil products around the world by sea. 	</a:t>
            </a:r>
          </a:p>
          <a:p>
            <a:endParaRPr lang="en-US" dirty="0" smtClean="0"/>
          </a:p>
          <a:p>
            <a:r>
              <a:rPr lang="en-US" dirty="0" smtClean="0"/>
              <a:t>Measures </a:t>
            </a:r>
            <a:r>
              <a:rPr lang="en-US" dirty="0"/>
              <a:t>introduced by IMO have helped ensure that the majority of oil tankers are safely built and operated and are constructed to reduce the amount of oil spilled in the event of an </a:t>
            </a:r>
            <a:r>
              <a:rPr lang="en-US" dirty="0" smtClean="0"/>
              <a:t>accident</a:t>
            </a:r>
          </a:p>
          <a:p>
            <a:endParaRPr lang="en-US" baseline="0" dirty="0"/>
          </a:p>
          <a:p>
            <a:r>
              <a:rPr lang="en-US" dirty="0"/>
              <a:t>Operational pollution, such as from routine tank cleaning operations, has also been cut.</a:t>
            </a:r>
            <a:endParaRPr lang="en-US" baseline="0" dirty="0" smtClean="0"/>
          </a:p>
        </p:txBody>
      </p:sp>
    </p:spTree>
    <p:custDataLst>
      <p:tags r:id="rId1"/>
    </p:custDataLst>
  </p:cSld>
  <p:clrMapOvr>
    <a:masterClrMapping/>
  </p:clrMapOvr>
  <p:transition spd="slow" advTm="26752">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FEDERAL LAWS </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sz="4800" dirty="0" smtClean="0"/>
              <a:t>Key </a:t>
            </a:r>
            <a:r>
              <a:rPr lang="en-US" sz="4800" dirty="0"/>
              <a:t>Marine Oil Pollution Laws in the United States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69804279"/>
      </p:ext>
    </p:extLst>
  </p:cSld>
  <p:clrMapOvr>
    <a:masterClrMapping/>
  </p:clrMapOvr>
  <p:transition spd="slow" advTm="74">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pt-BR" dirty="0" err="1" smtClean="0"/>
              <a:t>Act</a:t>
            </a:r>
            <a:r>
              <a:rPr lang="pt-BR" dirty="0" smtClean="0"/>
              <a:t> </a:t>
            </a:r>
            <a:r>
              <a:rPr lang="pt-BR" dirty="0" err="1" smtClean="0"/>
              <a:t>To</a:t>
            </a:r>
            <a:r>
              <a:rPr lang="pt-BR" dirty="0" smtClean="0"/>
              <a:t> </a:t>
            </a:r>
            <a:r>
              <a:rPr lang="pt-BR" dirty="0" err="1" smtClean="0"/>
              <a:t>Prevent</a:t>
            </a:r>
            <a:r>
              <a:rPr lang="pt-BR" dirty="0" smtClean="0"/>
              <a:t> </a:t>
            </a:r>
            <a:r>
              <a:rPr lang="pt-BR" dirty="0" err="1" smtClean="0"/>
              <a:t>Pollution</a:t>
            </a:r>
            <a:r>
              <a:rPr lang="pt-BR" dirty="0" smtClean="0"/>
              <a:t> </a:t>
            </a:r>
            <a:r>
              <a:rPr lang="pt-BR" dirty="0" err="1" smtClean="0"/>
              <a:t>From</a:t>
            </a:r>
            <a:r>
              <a:rPr lang="pt-BR" dirty="0" smtClean="0"/>
              <a:t> </a:t>
            </a:r>
            <a:r>
              <a:rPr lang="pt-BR" dirty="0" err="1" smtClean="0"/>
              <a:t>Ships</a:t>
            </a:r>
            <a:r>
              <a:rPr lang="pt-BR" dirty="0" smtClean="0"/>
              <a:t/>
            </a:r>
            <a:br>
              <a:rPr lang="pt-BR" dirty="0" smtClean="0"/>
            </a:br>
            <a:r>
              <a:rPr lang="pt-BR" dirty="0" smtClean="0"/>
              <a:t>-APPS- </a:t>
            </a:r>
            <a:endParaRPr lang="en-US" dirty="0"/>
          </a:p>
        </p:txBody>
      </p:sp>
      <p:sp>
        <p:nvSpPr>
          <p:cNvPr id="3" name="Content Placeholder 2"/>
          <p:cNvSpPr>
            <a:spLocks noGrp="1"/>
          </p:cNvSpPr>
          <p:nvPr>
            <p:ph idx="1"/>
          </p:nvPr>
        </p:nvSpPr>
        <p:spPr/>
        <p:txBody>
          <a:bodyPr/>
          <a:lstStyle/>
          <a:p>
            <a:r>
              <a:rPr lang="en-US" dirty="0"/>
              <a:t>P</a:t>
            </a:r>
            <a:r>
              <a:rPr lang="en-US" dirty="0" smtClean="0"/>
              <a:t>assed </a:t>
            </a:r>
            <a:r>
              <a:rPr lang="en-US" dirty="0"/>
              <a:t>by Congress in </a:t>
            </a:r>
            <a:r>
              <a:rPr lang="en-US" dirty="0" smtClean="0"/>
              <a:t>1980</a:t>
            </a:r>
          </a:p>
          <a:p>
            <a:endParaRPr lang="en-US" dirty="0" smtClean="0"/>
          </a:p>
          <a:p>
            <a:r>
              <a:rPr lang="en-US" dirty="0" smtClean="0"/>
              <a:t>US </a:t>
            </a:r>
            <a:r>
              <a:rPr lang="en-US" dirty="0"/>
              <a:t>law that implements </a:t>
            </a:r>
            <a:r>
              <a:rPr lang="en-US" dirty="0" smtClean="0"/>
              <a:t>MARPOL</a:t>
            </a:r>
          </a:p>
          <a:p>
            <a:endParaRPr lang="en-US" dirty="0" smtClean="0"/>
          </a:p>
          <a:p>
            <a:r>
              <a:rPr lang="en-US" dirty="0" smtClean="0"/>
              <a:t>It </a:t>
            </a:r>
            <a:r>
              <a:rPr lang="en-US" dirty="0"/>
              <a:t>makes it a crime to knowingly violate the oil pollution provisions of MARPOL.</a:t>
            </a:r>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81919665"/>
      </p:ext>
    </p:extLst>
  </p:cSld>
  <p:clrMapOvr>
    <a:masterClrMapping/>
  </p:clrMapOvr>
  <p:transition spd="slow" advTm="15072">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Provisions To Apps</a:t>
            </a:r>
            <a:endParaRPr lang="en-US" dirty="0"/>
          </a:p>
        </p:txBody>
      </p:sp>
      <p:sp>
        <p:nvSpPr>
          <p:cNvPr id="3" name="Content Placeholder 2"/>
          <p:cNvSpPr>
            <a:spLocks noGrp="1"/>
          </p:cNvSpPr>
          <p:nvPr>
            <p:ph idx="1"/>
          </p:nvPr>
        </p:nvSpPr>
        <p:spPr/>
        <p:txBody>
          <a:bodyPr/>
          <a:lstStyle/>
          <a:p>
            <a:r>
              <a:rPr lang="en-US" dirty="0"/>
              <a:t>R</a:t>
            </a:r>
            <a:r>
              <a:rPr lang="en-US" dirty="0" smtClean="0"/>
              <a:t>equires </a:t>
            </a:r>
            <a:r>
              <a:rPr lang="en-US" dirty="0"/>
              <a:t>that oily waste water on ships be processed by a properly working oily water separator and oil content monitor and that any discharge contains no more than 15 parts per million of </a:t>
            </a:r>
            <a:r>
              <a:rPr lang="en-US" dirty="0" smtClean="0"/>
              <a:t>oil</a:t>
            </a:r>
          </a:p>
          <a:p>
            <a:endParaRPr lang="en-US" dirty="0"/>
          </a:p>
          <a:p>
            <a:r>
              <a:rPr lang="en-US" dirty="0"/>
              <a:t>R</a:t>
            </a:r>
            <a:r>
              <a:rPr lang="en-US" dirty="0" smtClean="0"/>
              <a:t>equires </a:t>
            </a:r>
            <a:r>
              <a:rPr lang="en-US" dirty="0"/>
              <a:t>that all discharges be accurately recorded in an oil record </a:t>
            </a:r>
            <a:r>
              <a:rPr lang="en-US" dirty="0" smtClean="0"/>
              <a:t>book</a:t>
            </a:r>
            <a:endParaRPr lang="en-US" dirty="0"/>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259067"/>
      </p:ext>
    </p:extLst>
  </p:cSld>
  <p:clrMapOvr>
    <a:masterClrMapping/>
  </p:clrMapOvr>
  <p:transition spd="slow" advTm="18291">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DVSECTIONID" val="wjzqUzkCEyRs7MDbtn22K6"/>
</p:tagLst>
</file>

<file path=ppt/tags/tag1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8|10|14.3"/>
</p:tagLst>
</file>

<file path=ppt/tags/tag1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3|10.8"/>
</p:tagLst>
</file>

<file path=ppt/tags/tag1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9.6"/>
</p:tagLst>
</file>

<file path=ppt/tags/tag1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7|6.3|6.3|6.5"/>
</p:tagLst>
</file>

<file path=ppt/tags/tag1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3|12.8|6|8.7"/>
</p:tagLst>
</file>

<file path=ppt/tags/tag1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8.8|8.3|2.6"/>
</p:tagLst>
</file>

<file path=ppt/tags/tag1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1|1.8"/>
</p:tagLst>
</file>

<file path=ppt/tags/tag1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2|13.4|3.9|6"/>
</p:tagLst>
</file>

<file path=ppt/tags/tag1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1|1.2"/>
</p:tagLst>
</file>

<file path=ppt/tags/tag1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5|8|21.2|6.9"/>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5|5.4|4.6"/>
</p:tagLst>
</file>

<file path=ppt/tags/tag2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5|2.2"/>
</p:tagLst>
</file>

<file path=ppt/tags/tag2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DVSECTIONID" val="wjzqUzkCEyRs7MDbtn22K6"/>
</p:tagLst>
</file>

<file path=ppt/tags/tag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DVSECTIONID" val="mQNEFOha65AcJnopmApIDZ"/>
</p:tagLst>
</file>

<file path=ppt/tags/tag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DVSHAPEID" val="M4Uz8NaUn7hy4zTckDsXZ6"/>
</p:tagLst>
</file>

<file path=ppt/tags/tag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DVSHAPEID" val="NHRDqqfSBn57oHO3LqrDuk"/>
</p:tagLst>
</file>

<file path=ppt/tags/tag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2|7.3|11.5"/>
</p:tagLst>
</file>

<file path=ppt/tags/tag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4.4|3.5|2.7"/>
</p:tagLst>
</file>

<file path=ppt/tags/tag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4|10.7"/>
</p:tagLst>
</file>

<file path=ppt/tags/tag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7|8.9"/>
</p:tagLst>
</file>

<file path=ppt/theme/theme1.xml><?xml version="1.0" encoding="utf-8"?>
<a:theme xmlns:a="http://schemas.openxmlformats.org/drawingml/2006/main" name="Project Status Repor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Project Status Report.potx</Template>
  <TotalTime>0</TotalTime>
  <Words>1844</Words>
  <Application>Microsoft Macintosh PowerPoint</Application>
  <PresentationFormat>On-screen Show (4:3)</PresentationFormat>
  <Paragraphs>197</Paragraphs>
  <Slides>36</Slides>
  <Notes>16</Notes>
  <HiddenSlides>0</HiddenSlides>
  <MMClips>0</MMClips>
  <ScaleCrop>false</ScaleCrop>
  <HeadingPairs>
    <vt:vector size="4" baseType="variant">
      <vt:variant>
        <vt:lpstr>Design Template</vt:lpstr>
      </vt:variant>
      <vt:variant>
        <vt:i4>1</vt:i4>
      </vt:variant>
      <vt:variant>
        <vt:lpstr>Slide Titles</vt:lpstr>
      </vt:variant>
      <vt:variant>
        <vt:i4>36</vt:i4>
      </vt:variant>
    </vt:vector>
  </HeadingPairs>
  <TitlesOfParts>
    <vt:vector size="37" baseType="lpstr">
      <vt:lpstr>Project Status Report</vt:lpstr>
      <vt:lpstr>Oil Pollution Module for Mariners</vt:lpstr>
      <vt:lpstr>We, as mariners are a significant source of the problem</vt:lpstr>
      <vt:lpstr> International Convention for the Prevention of Pollution from Ships (MARPOL)</vt:lpstr>
      <vt:lpstr>MARPOL – The Six Annexes </vt:lpstr>
      <vt:lpstr>ANNEX I</vt:lpstr>
      <vt:lpstr>ANNEX I</vt:lpstr>
      <vt:lpstr>U.S. FEDERAL LAWS </vt:lpstr>
      <vt:lpstr>Act To Prevent Pollution From Ships -APPS- </vt:lpstr>
      <vt:lpstr>Key Provisions To Apps</vt:lpstr>
      <vt:lpstr>Oily Water Separator</vt:lpstr>
      <vt:lpstr>SATTELITE IMAGERY OF SHIP RELEASING OIL AT NIGHT </vt:lpstr>
      <vt:lpstr>How It Works…</vt:lpstr>
      <vt:lpstr>OIL RECORD BOOK </vt:lpstr>
      <vt:lpstr>How It Works… </vt:lpstr>
      <vt:lpstr> Types Of Penalties  </vt:lpstr>
      <vt:lpstr>THE CLEAN WATER ACT   To keep this….</vt:lpstr>
      <vt:lpstr>Slide 17</vt:lpstr>
      <vt:lpstr>From happening. </vt:lpstr>
      <vt:lpstr>Clean Water Act/ Oil Pollution Act Of 1990</vt:lpstr>
      <vt:lpstr>Key Provisions </vt:lpstr>
      <vt:lpstr> Types Of Penalties  </vt:lpstr>
      <vt:lpstr>Whistleblowers</vt:lpstr>
      <vt:lpstr>Some Facts…</vt:lpstr>
      <vt:lpstr>More Facts…</vt:lpstr>
      <vt:lpstr>Major Whistle Blower Cases </vt:lpstr>
      <vt:lpstr>US V. ILIOS SHIPPING COMPANY </vt:lpstr>
      <vt:lpstr>Slide 27</vt:lpstr>
      <vt:lpstr>US V. IONIA MANAGEMENT</vt:lpstr>
      <vt:lpstr>Slide 29</vt:lpstr>
      <vt:lpstr>US V. OVERSEAS SHIPHOLDING GROUP, INC. </vt:lpstr>
      <vt:lpstr>Slide 31</vt:lpstr>
      <vt:lpstr>HOW TO REPORT A SPILL</vt:lpstr>
      <vt:lpstr>Whistleblowers should inform US Coast Guard  investigators of their findings during routine port  inspections. Whistleblowers are encouraged to provide  evidence in the form of photos or video recordings </vt:lpstr>
      <vt:lpstr>Something to keep in mind.  Any Flag State that is a signatory of MARPOL can prosecute any vessel regardless of flag for violations of MARPOL. Neither you nor your vessel has immunity.    </vt:lpstr>
      <vt:lpstr>Additional Resources   marinedefenders.com  IMO.org  www.uscg.mil/npfc/laws_and_regulations.asp   </vt:lpstr>
      <vt:lpstr>Project Overview</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2012-08-13T15:14:03Z</dcterms:created>
  <dcterms:modified xsi:type="dcterms:W3CDTF">2012-08-13T15:16:42Z</dcterms:modified>
  <cp:category/>
</cp:coreProperties>
</file>