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12" autoAdjust="0"/>
  </p:normalViewPr>
  <p:slideViewPr>
    <p:cSldViewPr>
      <p:cViewPr varScale="1">
        <p:scale>
          <a:sx n="49" d="100"/>
          <a:sy n="49" d="100"/>
        </p:scale>
        <p:origin x="-19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ED7A-CDCD-4701-A301-25A75DD692AF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FADAC-C2CC-44E1-AD3D-92FA5C1C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stimated 5 -15% of the commercial vessels at sea dump illegally – and their waste is responsible for nearly half of all the oil entering the waters from human sources.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yearly intentional discharge of oil into the seas through routine shipping operations is equal to eight times the amount released by the Exxon Valdez oil spill.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ADAC-C2CC-44E1-AD3D-92FA5C1C25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3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ADAC-C2CC-44E1-AD3D-92FA5C1C25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5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FADAC-C2CC-44E1-AD3D-92FA5C1C25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8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9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9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0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1904-0895-4532-828F-F9D4BAE0B02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A73B-CA15-4E26-A532-07BB7286A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3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Oil in Water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29039"/>
            <a:ext cx="5257800" cy="541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43575"/>
            <a:ext cx="1143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9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6" y="1459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Oil and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06" y="990600"/>
            <a:ext cx="5334000" cy="5701506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Oil is toxic.</a:t>
            </a:r>
          </a:p>
          <a:p>
            <a:pPr>
              <a:buFontTx/>
              <a:buChar char="-"/>
            </a:pPr>
            <a:r>
              <a:rPr lang="en-US" dirty="0" smtClean="0"/>
              <a:t>Birds’ feathers rapidly absorb oil decreasing their insulating, buoyancy, and waterproofing capabilities.</a:t>
            </a:r>
          </a:p>
          <a:p>
            <a:pPr>
              <a:buFontTx/>
              <a:buChar char="-"/>
            </a:pPr>
            <a:r>
              <a:rPr lang="en-US" dirty="0" smtClean="0"/>
              <a:t>Oil exposure to eggs decreases hatch rates, and increases deformities, and causes behavioral changes.</a:t>
            </a:r>
          </a:p>
          <a:p>
            <a:pPr>
              <a:buFontTx/>
              <a:buChar char="-"/>
            </a:pPr>
            <a:r>
              <a:rPr lang="en-US" dirty="0" smtClean="0"/>
              <a:t>Fish that are exposed to oil often develop fin erosion, skin sores, liver damage, and cancer, and they can also </a:t>
            </a:r>
            <a:r>
              <a:rPr lang="en-US" dirty="0" err="1" smtClean="0"/>
              <a:t>bioaccumulate</a:t>
            </a:r>
            <a:r>
              <a:rPr lang="en-US" dirty="0" smtClean="0"/>
              <a:t> dangerous chemicals.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714626" cy="273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33" y="228600"/>
            <a:ext cx="11398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73"/>
          <a:stretch/>
        </p:blipFill>
        <p:spPr bwMode="auto">
          <a:xfrm>
            <a:off x="5880673" y="3733800"/>
            <a:ext cx="329281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28110" y="2939534"/>
            <a:ext cx="2482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Photo Credit: Charlie Riedel, AP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48084" y="6172226"/>
            <a:ext cx="249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Photo Credit: Mark </a:t>
            </a:r>
            <a:r>
              <a:rPr lang="en-US" sz="1400" dirty="0" err="1" smtClean="0"/>
              <a:t>Carls</a:t>
            </a:r>
            <a:r>
              <a:rPr lang="en-US" sz="1400" dirty="0" smtClean="0"/>
              <a:t>, NOAA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883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Debris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248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Marine debris is any man-made solid that finds its way into the water.</a:t>
            </a:r>
          </a:p>
          <a:p>
            <a:r>
              <a:rPr lang="en-US" dirty="0" smtClean="0"/>
              <a:t>Plastic items are the most common type of marine debris. Fishing gear, food packaging, glass, metal, medical waste, and cigarette filters are other common types of marine debris.</a:t>
            </a:r>
          </a:p>
          <a:p>
            <a:r>
              <a:rPr lang="en-US" dirty="0" smtClean="0"/>
              <a:t>Cigarette filters release carcinogens and other toxic chemicals when in the ocean.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Photo credits top to bottom: Ocean Conservancy, </a:t>
            </a:r>
            <a:r>
              <a:rPr lang="en-US" sz="1400" dirty="0" smtClean="0"/>
              <a:t>Ocean Conservancy, </a:t>
            </a:r>
            <a:r>
              <a:rPr lang="en-US" sz="1400" dirty="0" err="1" smtClean="0"/>
              <a:t>Lamoit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589" y="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9183"/>
            <a:ext cx="11398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438400"/>
            <a:ext cx="2428875" cy="209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535521"/>
            <a:ext cx="2428875" cy="232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8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and Treaties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1684"/>
            <a:ext cx="8382000" cy="5566316"/>
          </a:xfrm>
        </p:spPr>
        <p:txBody>
          <a:bodyPr>
            <a:normAutofit/>
          </a:bodyPr>
          <a:lstStyle/>
          <a:p>
            <a:r>
              <a:rPr lang="en-US" dirty="0" smtClean="0"/>
              <a:t>MARPOL 73/78  is an international treaty governing marine pollution.  </a:t>
            </a:r>
          </a:p>
          <a:p>
            <a:pPr lvl="1"/>
            <a:r>
              <a:rPr lang="en-US" dirty="0" smtClean="0"/>
              <a:t>136 countries have signed the MARPOL convention.</a:t>
            </a:r>
          </a:p>
          <a:p>
            <a:r>
              <a:rPr lang="en-US" dirty="0" smtClean="0"/>
              <a:t>US Clean Water Act/Oil Pollution Act 1990</a:t>
            </a:r>
          </a:p>
          <a:p>
            <a:r>
              <a:rPr lang="en-US" dirty="0" smtClean="0"/>
              <a:t>US Act to Prevent Pollution from Ships (APPS) 1980</a:t>
            </a:r>
          </a:p>
          <a:p>
            <a:r>
              <a:rPr lang="en-US" dirty="0" smtClean="0"/>
              <a:t>US Ports and Waterways Safety Act of 1972</a:t>
            </a:r>
          </a:p>
          <a:p>
            <a:r>
              <a:rPr lang="en-US" dirty="0" smtClean="0"/>
              <a:t>Whistleblowers are entitled to a portion of the fines against oil polluters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13982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27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288</Words>
  <Application>Microsoft Office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Sources of Oil in Water</vt:lpstr>
      <vt:lpstr>Oil and Organisms</vt:lpstr>
      <vt:lpstr>Marine Debris</vt:lpstr>
      <vt:lpstr>Laws and Treaties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Oil in Water</dc:title>
  <dc:creator>Lottie</dc:creator>
  <cp:lastModifiedBy>Lottie</cp:lastModifiedBy>
  <cp:revision>5</cp:revision>
  <dcterms:created xsi:type="dcterms:W3CDTF">2012-07-09T17:23:50Z</dcterms:created>
  <dcterms:modified xsi:type="dcterms:W3CDTF">2012-07-09T17:57:08Z</dcterms:modified>
</cp:coreProperties>
</file>